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4" r:id="rId2"/>
    <p:sldMasterId id="2147483677" r:id="rId3"/>
  </p:sldMasterIdLst>
  <p:notesMasterIdLst>
    <p:notesMasterId r:id="rId25"/>
  </p:notesMasterIdLst>
  <p:handoutMasterIdLst>
    <p:handoutMasterId r:id="rId26"/>
  </p:handoutMasterIdLst>
  <p:sldIdLst>
    <p:sldId id="292" r:id="rId4"/>
    <p:sldId id="269" r:id="rId5"/>
    <p:sldId id="283" r:id="rId6"/>
    <p:sldId id="286" r:id="rId7"/>
    <p:sldId id="285" r:id="rId8"/>
    <p:sldId id="284" r:id="rId9"/>
    <p:sldId id="270" r:id="rId10"/>
    <p:sldId id="273" r:id="rId11"/>
    <p:sldId id="293" r:id="rId12"/>
    <p:sldId id="271" r:id="rId13"/>
    <p:sldId id="275" r:id="rId14"/>
    <p:sldId id="264" r:id="rId15"/>
    <p:sldId id="263" r:id="rId16"/>
    <p:sldId id="266" r:id="rId17"/>
    <p:sldId id="291" r:id="rId18"/>
    <p:sldId id="272" r:id="rId19"/>
    <p:sldId id="278" r:id="rId20"/>
    <p:sldId id="288" r:id="rId21"/>
    <p:sldId id="289" r:id="rId22"/>
    <p:sldId id="294" r:id="rId23"/>
    <p:sldId id="261" r:id="rId2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FF0000"/>
    <a:srgbClr val="339933"/>
    <a:srgbClr val="DDDDDD"/>
    <a:srgbClr val="75D175"/>
    <a:srgbClr val="FF6D6D"/>
    <a:srgbClr val="B2B2B2"/>
    <a:srgbClr val="EAEAEA"/>
    <a:srgbClr val="FFFF29"/>
    <a:srgbClr val="FFFF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024" autoAdjust="0"/>
    <p:restoredTop sz="94412" autoAdjust="0"/>
  </p:normalViewPr>
  <p:slideViewPr>
    <p:cSldViewPr>
      <p:cViewPr varScale="1">
        <p:scale>
          <a:sx n="108" d="100"/>
          <a:sy n="108" d="100"/>
        </p:scale>
        <p:origin x="-582" y="-9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80" d="100"/>
        <a:sy n="180" d="100"/>
      </p:scale>
      <p:origin x="0" y="7848"/>
    </p:cViewPr>
  </p:sorterViewPr>
  <p:notesViewPr>
    <p:cSldViewPr>
      <p:cViewPr varScale="1">
        <p:scale>
          <a:sx n="85" d="100"/>
          <a:sy n="85" d="100"/>
        </p:scale>
        <p:origin x="-382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15363"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15364"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15365"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vl1pPr>
          </a:lstStyle>
          <a:p>
            <a:fld id="{B63E4FE9-F03F-4074-8AF3-F5B1B4AD1519}" type="slidenum">
              <a:rPr lang="en-US"/>
              <a:pPr/>
              <a:t>‹#›</a:t>
            </a:fld>
            <a:endParaRPr lang="en-US"/>
          </a:p>
        </p:txBody>
      </p:sp>
    </p:spTree>
    <p:extLst>
      <p:ext uri="{BB962C8B-B14F-4D97-AF65-F5344CB8AC3E}">
        <p14:creationId xmlns:p14="http://schemas.microsoft.com/office/powerpoint/2010/main" val="2903822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843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843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843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490ADC8E-5E49-4DA1-93C7-D752C3D88804}" type="slidenum">
              <a:rPr lang="en-US"/>
              <a:pPr/>
              <a:t>‹#›</a:t>
            </a:fld>
            <a:endParaRPr lang="en-US"/>
          </a:p>
        </p:txBody>
      </p:sp>
    </p:spTree>
    <p:extLst>
      <p:ext uri="{BB962C8B-B14F-4D97-AF65-F5344CB8AC3E}">
        <p14:creationId xmlns:p14="http://schemas.microsoft.com/office/powerpoint/2010/main" val="17057047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55A084-864B-4FD9-BA58-024E4EDD4FE7}" type="slidenum">
              <a:rPr lang="en-US"/>
              <a:pPr/>
              <a:t>1</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US" sz="1200" b="1" dirty="0" smtClean="0">
                <a:solidFill>
                  <a:srgbClr val="C00000"/>
                </a:solidFill>
              </a:rPr>
              <a:t>CANADEM Risk </a:t>
            </a:r>
            <a:r>
              <a:rPr lang="en-US" sz="1200" dirty="0" smtClean="0">
                <a:solidFill>
                  <a:srgbClr val="C00000"/>
                </a:solidFill>
              </a:rPr>
              <a:t>- a possible future event that can substantially harm or benefit</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AA5F05-C006-438C-A838-1A99DE0CA4AE}" type="slidenum">
              <a:rPr lang="en-US"/>
              <a:pPr/>
              <a:t>11</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2ED77F-22C6-4FF7-BCD2-F798466EB5EA}" type="slidenum">
              <a:rPr lang="en-US"/>
              <a:pPr/>
              <a:t>12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99D71A-AB4F-4142-BE7B-15FEF5ECA1B0}" type="slidenum">
              <a:rPr lang="en-US"/>
              <a:pPr/>
              <a:t>13</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B20598D-249E-4715-9115-A93AB2608CAF}" type="slidenum">
              <a:rPr lang="en-US"/>
              <a:pPr/>
              <a:t>14</a:t>
            </a:fld>
            <a:endParaRPr lang="en-US"/>
          </a:p>
        </p:txBody>
      </p:sp>
      <p:sp>
        <p:nvSpPr>
          <p:cNvPr id="30722" name="Rectangle 7"/>
          <p:cNvSpPr txBox="1">
            <a:spLocks noGrp="1" noChangeArrowheads="1"/>
          </p:cNvSpPr>
          <p:nvPr/>
        </p:nvSpPr>
        <p:spPr bwMode="auto">
          <a:xfrm>
            <a:off x="3970338" y="8828088"/>
            <a:ext cx="3038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28" tIns="45515" rIns="91028" bIns="45515" anchor="b"/>
          <a:lstStyle>
            <a:lvl1pPr defTabSz="911225">
              <a:defRPr sz="2400">
                <a:solidFill>
                  <a:schemeClr val="tx1"/>
                </a:solidFill>
                <a:latin typeface="Times New Roman" pitchFamily="18" charset="0"/>
              </a:defRPr>
            </a:lvl1pPr>
            <a:lvl2pPr marL="742950" indent="-285750" defTabSz="911225">
              <a:defRPr sz="2400">
                <a:solidFill>
                  <a:schemeClr val="tx1"/>
                </a:solidFill>
                <a:latin typeface="Times New Roman" pitchFamily="18" charset="0"/>
              </a:defRPr>
            </a:lvl2pPr>
            <a:lvl3pPr marL="1143000" indent="-228600" defTabSz="911225">
              <a:defRPr sz="2400">
                <a:solidFill>
                  <a:schemeClr val="tx1"/>
                </a:solidFill>
                <a:latin typeface="Times New Roman" pitchFamily="18" charset="0"/>
              </a:defRPr>
            </a:lvl3pPr>
            <a:lvl4pPr marL="1600200" indent="-228600" defTabSz="911225">
              <a:defRPr sz="2400">
                <a:solidFill>
                  <a:schemeClr val="tx1"/>
                </a:solidFill>
                <a:latin typeface="Times New Roman" pitchFamily="18" charset="0"/>
              </a:defRPr>
            </a:lvl4pPr>
            <a:lvl5pPr marL="2057400" indent="-228600" defTabSz="911225">
              <a:defRPr sz="2400">
                <a:solidFill>
                  <a:schemeClr val="tx1"/>
                </a:solidFill>
                <a:latin typeface="Times New Roman" pitchFamily="18" charset="0"/>
              </a:defRPr>
            </a:lvl5pPr>
            <a:lvl6pPr marL="2514600" indent="-228600" defTabSz="911225" fontAlgn="base">
              <a:spcBef>
                <a:spcPct val="0"/>
              </a:spcBef>
              <a:spcAft>
                <a:spcPct val="0"/>
              </a:spcAft>
              <a:defRPr sz="2400">
                <a:solidFill>
                  <a:schemeClr val="tx1"/>
                </a:solidFill>
                <a:latin typeface="Times New Roman" pitchFamily="18" charset="0"/>
              </a:defRPr>
            </a:lvl6pPr>
            <a:lvl7pPr marL="2971800" indent="-228600" defTabSz="911225" fontAlgn="base">
              <a:spcBef>
                <a:spcPct val="0"/>
              </a:spcBef>
              <a:spcAft>
                <a:spcPct val="0"/>
              </a:spcAft>
              <a:defRPr sz="2400">
                <a:solidFill>
                  <a:schemeClr val="tx1"/>
                </a:solidFill>
                <a:latin typeface="Times New Roman" pitchFamily="18" charset="0"/>
              </a:defRPr>
            </a:lvl7pPr>
            <a:lvl8pPr marL="3429000" indent="-228600" defTabSz="911225" fontAlgn="base">
              <a:spcBef>
                <a:spcPct val="0"/>
              </a:spcBef>
              <a:spcAft>
                <a:spcPct val="0"/>
              </a:spcAft>
              <a:defRPr sz="2400">
                <a:solidFill>
                  <a:schemeClr val="tx1"/>
                </a:solidFill>
                <a:latin typeface="Times New Roman" pitchFamily="18" charset="0"/>
              </a:defRPr>
            </a:lvl8pPr>
            <a:lvl9pPr marL="3886200" indent="-228600" defTabSz="911225" fontAlgn="base">
              <a:spcBef>
                <a:spcPct val="0"/>
              </a:spcBef>
              <a:spcAft>
                <a:spcPct val="0"/>
              </a:spcAft>
              <a:defRPr sz="2400">
                <a:solidFill>
                  <a:schemeClr val="tx1"/>
                </a:solidFill>
                <a:latin typeface="Times New Roman" pitchFamily="18" charset="0"/>
              </a:defRPr>
            </a:lvl9pPr>
          </a:lstStyle>
          <a:p>
            <a:pPr algn="r"/>
            <a:fld id="{5457D9FF-5BBA-48E5-8EB1-8EB4C5A2948B}" type="slidenum">
              <a:rPr lang="en-US" sz="1100">
                <a:latin typeface="Arial" charset="0"/>
              </a:rPr>
              <a:pPr algn="r"/>
              <a:t>14</a:t>
            </a:fld>
            <a:endParaRPr lang="en-US" sz="1100">
              <a:latin typeface="Arial" charset="0"/>
            </a:endParaRPr>
          </a:p>
        </p:txBody>
      </p:sp>
      <p:sp>
        <p:nvSpPr>
          <p:cNvPr id="30723" name="Rectangle 2"/>
          <p:cNvSpPr>
            <a:spLocks noGrp="1" noRot="1" noChangeAspect="1" noChangeArrowheads="1" noTextEdit="1"/>
          </p:cNvSpPr>
          <p:nvPr>
            <p:ph type="sldImg"/>
          </p:nvPr>
        </p:nvSpPr>
        <p:spPr>
          <a:xfrm>
            <a:off x="620713" y="185738"/>
            <a:ext cx="2632075" cy="1974850"/>
          </a:xfrm>
          <a:ln/>
        </p:spPr>
      </p:sp>
      <p:sp>
        <p:nvSpPr>
          <p:cNvPr id="30724" name="Rectangle 3"/>
          <p:cNvSpPr>
            <a:spLocks noGrp="1" noChangeArrowheads="1"/>
          </p:cNvSpPr>
          <p:nvPr>
            <p:ph type="body" idx="1"/>
          </p:nvPr>
        </p:nvSpPr>
        <p:spPr>
          <a:xfrm>
            <a:off x="701675" y="2160588"/>
            <a:ext cx="5607050" cy="6877050"/>
          </a:xfrm>
        </p:spPr>
        <p:txBody>
          <a:bodyPr lIns="91028" tIns="45515" rIns="91028" bIns="45515"/>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100" dirty="0"/>
          </a:p>
        </p:txBody>
      </p:sp>
      <p:sp>
        <p:nvSpPr>
          <p:cNvPr id="4" name="Slide Number Placeholder 3"/>
          <p:cNvSpPr>
            <a:spLocks noGrp="1"/>
          </p:cNvSpPr>
          <p:nvPr>
            <p:ph type="sldNum" sz="quarter" idx="10"/>
          </p:nvPr>
        </p:nvSpPr>
        <p:spPr/>
        <p:txBody>
          <a:bodyPr/>
          <a:lstStyle/>
          <a:p>
            <a:fld id="{490ADC8E-5E49-4DA1-93C7-D752C3D88804}" type="slidenum">
              <a:rPr lang="en-US" smtClean="0"/>
              <a:pPr/>
              <a:t>15</a:t>
            </a:fld>
            <a:endParaRPr lang="en-US"/>
          </a:p>
        </p:txBody>
      </p:sp>
    </p:spTree>
    <p:extLst>
      <p:ext uri="{BB962C8B-B14F-4D97-AF65-F5344CB8AC3E}">
        <p14:creationId xmlns:p14="http://schemas.microsoft.com/office/powerpoint/2010/main" val="1373737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A0C42A-02F7-4BAF-8C1E-E8106F056EF3}" type="slidenum">
              <a:rPr lang="en-US"/>
              <a:pPr/>
              <a:t>16</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800" b="1" dirty="0" smtClean="0"/>
              <a:t>* </a:t>
            </a:r>
            <a:r>
              <a:rPr lang="en-US" sz="1200" dirty="0" smtClean="0"/>
              <a:t>A primary has the responsibility to ensure that a particular activity/function is carried out. Often many others including some senior to the primary are involved in that activity and are </a:t>
            </a:r>
            <a:r>
              <a:rPr lang="en-US" sz="1200" i="1" dirty="0" smtClean="0"/>
              <a:t>responsible</a:t>
            </a:r>
            <a:r>
              <a:rPr lang="en-US" sz="1200" dirty="0" smtClean="0"/>
              <a:t> to the primary to carry out certain tasks and thus the primary must </a:t>
            </a:r>
            <a:r>
              <a:rPr lang="en-US" sz="1200" i="1" dirty="0" smtClean="0"/>
              <a:t>manage</a:t>
            </a:r>
            <a:r>
              <a:rPr lang="en-US" sz="1200" dirty="0" smtClean="0"/>
              <a:t> them. Primaries are key to effective risk management, e.g. provide early warnings of new threats or risks that are materializing.</a:t>
            </a:r>
          </a:p>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DD594E-7DAB-47B8-98E2-A2A8251ECB16}" type="slidenum">
              <a:rPr lang="en-US"/>
              <a:pPr/>
              <a:t>17</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0ADC8E-5E49-4DA1-93C7-D752C3D88804}" type="slidenum">
              <a:rPr lang="en-US" smtClean="0"/>
              <a:pPr/>
              <a:t>18</a:t>
            </a:fld>
            <a:endParaRPr lang="en-US"/>
          </a:p>
        </p:txBody>
      </p:sp>
    </p:spTree>
    <p:extLst>
      <p:ext uri="{BB962C8B-B14F-4D97-AF65-F5344CB8AC3E}">
        <p14:creationId xmlns:p14="http://schemas.microsoft.com/office/powerpoint/2010/main" val="34193309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0ADC8E-5E49-4DA1-93C7-D752C3D88804}" type="slidenum">
              <a:rPr lang="en-US" smtClean="0"/>
              <a:pPr/>
              <a:t>19</a:t>
            </a:fld>
            <a:endParaRPr lang="en-US"/>
          </a:p>
        </p:txBody>
      </p:sp>
    </p:spTree>
    <p:extLst>
      <p:ext uri="{BB962C8B-B14F-4D97-AF65-F5344CB8AC3E}">
        <p14:creationId xmlns:p14="http://schemas.microsoft.com/office/powerpoint/2010/main" val="1625787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0ADC8E-5E49-4DA1-93C7-D752C3D88804}" type="slidenum">
              <a:rPr lang="en-US" smtClean="0"/>
              <a:pPr/>
              <a:t>20</a:t>
            </a:fld>
            <a:endParaRPr lang="en-US"/>
          </a:p>
        </p:txBody>
      </p:sp>
    </p:spTree>
    <p:extLst>
      <p:ext uri="{BB962C8B-B14F-4D97-AF65-F5344CB8AC3E}">
        <p14:creationId xmlns:p14="http://schemas.microsoft.com/office/powerpoint/2010/main" val="187524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1602CE-A705-4EBC-B5DD-BAC696410385}" type="slidenum">
              <a:rPr lang="en-US"/>
              <a:pPr/>
              <a:t>2</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dirty="0" smtClean="0"/>
              <a:t>Strategic Risk is the most important, because if there is not an excellent reason for doing something, why would we.  We are not in the business of busy work, we are in the business of useful work.</a:t>
            </a:r>
          </a:p>
          <a:p>
            <a:endParaRPr lang="en-US" dirty="0"/>
          </a:p>
          <a:p>
            <a:r>
              <a:rPr lang="en-US" dirty="0" smtClean="0"/>
              <a:t>Operational Risk is #2, because if we cannot make good things happen on the ground, then again, what are we doing.</a:t>
            </a:r>
          </a:p>
          <a:p>
            <a:endParaRPr lang="en-US" dirty="0"/>
          </a:p>
          <a:p>
            <a:r>
              <a:rPr lang="en-US" dirty="0" smtClean="0"/>
              <a:t>Financial Risk is #3 and while a sine qua non (without which we cannot function for long), we are not in this for the money.  </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B3C3D1-4B9E-45BA-9D08-DCD7E6FDA482}" type="slidenum">
              <a:rPr lang="en-US"/>
              <a:pPr/>
              <a:t>21</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482413-5B17-48D0-974D-70D591F78511}" type="slidenum">
              <a:rPr lang="en-US"/>
              <a:pPr/>
              <a:t>3</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635712-9A7E-4482-BEC8-3D022C1A0ABC}" type="slidenum">
              <a:rPr lang="en-US"/>
              <a:pPr/>
              <a:t>4</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975606-2FE0-47A0-AAEA-81994D096A04}" type="slidenum">
              <a:rPr lang="en-US"/>
              <a:pPr/>
              <a:t>5</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0E55F5-062A-42DA-A7BD-84EA6E6BAB6D}" type="slidenum">
              <a:rPr lang="en-US"/>
              <a:pPr/>
              <a:t>6</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58C297-B184-491E-841B-2A5A4C425DD6}" type="slidenum">
              <a:rPr lang="en-US"/>
              <a:pPr/>
              <a:t>7</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B9160-B7D9-4EC5-858A-C439D73729E9}" type="slidenum">
              <a:rPr lang="en-US"/>
              <a:pPr/>
              <a:t>8</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1A99A7-C5BF-4593-ADE5-759D29D04DE3}" type="slidenum">
              <a:rPr lang="en-US"/>
              <a:pPr/>
              <a:t>10</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290" name="Group 2"/>
          <p:cNvGrpSpPr>
            <a:grpSpLocks/>
          </p:cNvGrpSpPr>
          <p:nvPr/>
        </p:nvGrpSpPr>
        <p:grpSpPr bwMode="auto">
          <a:xfrm>
            <a:off x="-3175" y="0"/>
            <a:ext cx="9147175" cy="6867525"/>
            <a:chOff x="-2" y="0"/>
            <a:chExt cx="5762" cy="4326"/>
          </a:xfrm>
        </p:grpSpPr>
        <p:grpSp>
          <p:nvGrpSpPr>
            <p:cNvPr id="12291" name="Group 3"/>
            <p:cNvGrpSpPr>
              <a:grpSpLocks/>
            </p:cNvGrpSpPr>
            <p:nvPr userDrawn="1"/>
          </p:nvGrpSpPr>
          <p:grpSpPr bwMode="auto">
            <a:xfrm>
              <a:off x="-2" y="0"/>
              <a:ext cx="5712" cy="4326"/>
              <a:chOff x="-2" y="0"/>
              <a:chExt cx="5712" cy="4326"/>
            </a:xfrm>
          </p:grpSpPr>
          <p:sp>
            <p:nvSpPr>
              <p:cNvPr id="12292" name="Rectangle 4"/>
              <p:cNvSpPr>
                <a:spLocks noChangeArrowheads="1"/>
              </p:cNvSpPr>
              <p:nvPr/>
            </p:nvSpPr>
            <p:spPr bwMode="auto">
              <a:xfrm>
                <a:off x="-2"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293" name="Rectangle 5"/>
              <p:cNvSpPr>
                <a:spLocks noChangeArrowheads="1"/>
              </p:cNvSpPr>
              <p:nvPr/>
            </p:nvSpPr>
            <p:spPr bwMode="auto">
              <a:xfrm>
                <a:off x="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294" name="Rectangle 6"/>
              <p:cNvSpPr>
                <a:spLocks noChangeArrowheads="1"/>
              </p:cNvSpPr>
              <p:nvPr/>
            </p:nvSpPr>
            <p:spPr bwMode="auto">
              <a:xfrm>
                <a:off x="1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295" name="Rectangle 7"/>
              <p:cNvSpPr>
                <a:spLocks noChangeArrowheads="1"/>
              </p:cNvSpPr>
              <p:nvPr/>
            </p:nvSpPr>
            <p:spPr bwMode="auto">
              <a:xfrm>
                <a:off x="2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296" name="Rectangle 8"/>
              <p:cNvSpPr>
                <a:spLocks noChangeArrowheads="1"/>
              </p:cNvSpPr>
              <p:nvPr/>
            </p:nvSpPr>
            <p:spPr bwMode="auto">
              <a:xfrm>
                <a:off x="3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297" name="Rectangle 9"/>
              <p:cNvSpPr>
                <a:spLocks noChangeArrowheads="1"/>
              </p:cNvSpPr>
              <p:nvPr/>
            </p:nvSpPr>
            <p:spPr bwMode="auto">
              <a:xfrm>
                <a:off x="4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298" name="Rectangle 10"/>
              <p:cNvSpPr>
                <a:spLocks noChangeArrowheads="1"/>
              </p:cNvSpPr>
              <p:nvPr/>
            </p:nvSpPr>
            <p:spPr bwMode="auto">
              <a:xfrm>
                <a:off x="5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299" name="Rectangle 11"/>
              <p:cNvSpPr>
                <a:spLocks noChangeArrowheads="1"/>
              </p:cNvSpPr>
              <p:nvPr/>
            </p:nvSpPr>
            <p:spPr bwMode="auto">
              <a:xfrm>
                <a:off x="6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0" name="Rectangle 12"/>
              <p:cNvSpPr>
                <a:spLocks noChangeArrowheads="1"/>
              </p:cNvSpPr>
              <p:nvPr/>
            </p:nvSpPr>
            <p:spPr bwMode="auto">
              <a:xfrm>
                <a:off x="7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1" name="Rectangle 13"/>
              <p:cNvSpPr>
                <a:spLocks noChangeArrowheads="1"/>
              </p:cNvSpPr>
              <p:nvPr/>
            </p:nvSpPr>
            <p:spPr bwMode="auto">
              <a:xfrm>
                <a:off x="8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2" name="Rectangle 14"/>
              <p:cNvSpPr>
                <a:spLocks noChangeArrowheads="1"/>
              </p:cNvSpPr>
              <p:nvPr/>
            </p:nvSpPr>
            <p:spPr bwMode="auto">
              <a:xfrm>
                <a:off x="9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3" name="Rectangle 15"/>
              <p:cNvSpPr>
                <a:spLocks noChangeArrowheads="1"/>
              </p:cNvSpPr>
              <p:nvPr/>
            </p:nvSpPr>
            <p:spPr bwMode="auto">
              <a:xfrm>
                <a:off x="10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4" name="Rectangle 16"/>
              <p:cNvSpPr>
                <a:spLocks noChangeArrowheads="1"/>
              </p:cNvSpPr>
              <p:nvPr/>
            </p:nvSpPr>
            <p:spPr bwMode="auto">
              <a:xfrm>
                <a:off x="11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5" name="Rectangle 17"/>
              <p:cNvSpPr>
                <a:spLocks noChangeArrowheads="1"/>
              </p:cNvSpPr>
              <p:nvPr/>
            </p:nvSpPr>
            <p:spPr bwMode="auto">
              <a:xfrm>
                <a:off x="12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6" name="Rectangle 18"/>
              <p:cNvSpPr>
                <a:spLocks noChangeArrowheads="1"/>
              </p:cNvSpPr>
              <p:nvPr/>
            </p:nvSpPr>
            <p:spPr bwMode="auto">
              <a:xfrm>
                <a:off x="13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7" name="Rectangle 19"/>
              <p:cNvSpPr>
                <a:spLocks noChangeArrowheads="1"/>
              </p:cNvSpPr>
              <p:nvPr/>
            </p:nvSpPr>
            <p:spPr bwMode="auto">
              <a:xfrm>
                <a:off x="14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8" name="Rectangle 20"/>
              <p:cNvSpPr>
                <a:spLocks noChangeArrowheads="1"/>
              </p:cNvSpPr>
              <p:nvPr/>
            </p:nvSpPr>
            <p:spPr bwMode="auto">
              <a:xfrm>
                <a:off x="15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09" name="Rectangle 21"/>
              <p:cNvSpPr>
                <a:spLocks noChangeArrowheads="1"/>
              </p:cNvSpPr>
              <p:nvPr/>
            </p:nvSpPr>
            <p:spPr bwMode="auto">
              <a:xfrm>
                <a:off x="16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0" name="Rectangle 22"/>
              <p:cNvSpPr>
                <a:spLocks noChangeArrowheads="1"/>
              </p:cNvSpPr>
              <p:nvPr/>
            </p:nvSpPr>
            <p:spPr bwMode="auto">
              <a:xfrm>
                <a:off x="17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1" name="Rectangle 23"/>
              <p:cNvSpPr>
                <a:spLocks noChangeArrowheads="1"/>
              </p:cNvSpPr>
              <p:nvPr/>
            </p:nvSpPr>
            <p:spPr bwMode="auto">
              <a:xfrm>
                <a:off x="18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2" name="Rectangle 24"/>
              <p:cNvSpPr>
                <a:spLocks noChangeArrowheads="1"/>
              </p:cNvSpPr>
              <p:nvPr/>
            </p:nvSpPr>
            <p:spPr bwMode="auto">
              <a:xfrm>
                <a:off x="19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3" name="Rectangle 25"/>
              <p:cNvSpPr>
                <a:spLocks noChangeArrowheads="1"/>
              </p:cNvSpPr>
              <p:nvPr/>
            </p:nvSpPr>
            <p:spPr bwMode="auto">
              <a:xfrm>
                <a:off x="20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4" name="Rectangle 26"/>
              <p:cNvSpPr>
                <a:spLocks noChangeArrowheads="1"/>
              </p:cNvSpPr>
              <p:nvPr/>
            </p:nvSpPr>
            <p:spPr bwMode="auto">
              <a:xfrm>
                <a:off x="21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5" name="Rectangle 27"/>
              <p:cNvSpPr>
                <a:spLocks noChangeArrowheads="1"/>
              </p:cNvSpPr>
              <p:nvPr/>
            </p:nvSpPr>
            <p:spPr bwMode="auto">
              <a:xfrm>
                <a:off x="22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6" name="Rectangle 28"/>
              <p:cNvSpPr>
                <a:spLocks noChangeArrowheads="1"/>
              </p:cNvSpPr>
              <p:nvPr/>
            </p:nvSpPr>
            <p:spPr bwMode="auto">
              <a:xfrm>
                <a:off x="23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7" name="Rectangle 29"/>
              <p:cNvSpPr>
                <a:spLocks noChangeArrowheads="1"/>
              </p:cNvSpPr>
              <p:nvPr/>
            </p:nvSpPr>
            <p:spPr bwMode="auto">
              <a:xfrm>
                <a:off x="23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8" name="Rectangle 30"/>
              <p:cNvSpPr>
                <a:spLocks noChangeArrowheads="1"/>
              </p:cNvSpPr>
              <p:nvPr/>
            </p:nvSpPr>
            <p:spPr bwMode="auto">
              <a:xfrm>
                <a:off x="24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19" name="Rectangle 31"/>
              <p:cNvSpPr>
                <a:spLocks noChangeArrowheads="1"/>
              </p:cNvSpPr>
              <p:nvPr/>
            </p:nvSpPr>
            <p:spPr bwMode="auto">
              <a:xfrm>
                <a:off x="25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0" name="Rectangle 32"/>
              <p:cNvSpPr>
                <a:spLocks noChangeArrowheads="1"/>
              </p:cNvSpPr>
              <p:nvPr/>
            </p:nvSpPr>
            <p:spPr bwMode="auto">
              <a:xfrm>
                <a:off x="26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1" name="Rectangle 33"/>
              <p:cNvSpPr>
                <a:spLocks noChangeArrowheads="1"/>
              </p:cNvSpPr>
              <p:nvPr/>
            </p:nvSpPr>
            <p:spPr bwMode="auto">
              <a:xfrm>
                <a:off x="27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2" name="Rectangle 34"/>
              <p:cNvSpPr>
                <a:spLocks noChangeArrowheads="1"/>
              </p:cNvSpPr>
              <p:nvPr/>
            </p:nvSpPr>
            <p:spPr bwMode="auto">
              <a:xfrm>
                <a:off x="28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3" name="Rectangle 35"/>
              <p:cNvSpPr>
                <a:spLocks noChangeArrowheads="1"/>
              </p:cNvSpPr>
              <p:nvPr/>
            </p:nvSpPr>
            <p:spPr bwMode="auto">
              <a:xfrm>
                <a:off x="29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4" name="Rectangle 36"/>
              <p:cNvSpPr>
                <a:spLocks noChangeArrowheads="1"/>
              </p:cNvSpPr>
              <p:nvPr/>
            </p:nvSpPr>
            <p:spPr bwMode="auto">
              <a:xfrm>
                <a:off x="30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5" name="Rectangle 37"/>
              <p:cNvSpPr>
                <a:spLocks noChangeArrowheads="1"/>
              </p:cNvSpPr>
              <p:nvPr/>
            </p:nvSpPr>
            <p:spPr bwMode="auto">
              <a:xfrm>
                <a:off x="31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6" name="Rectangle 38"/>
              <p:cNvSpPr>
                <a:spLocks noChangeArrowheads="1"/>
              </p:cNvSpPr>
              <p:nvPr/>
            </p:nvSpPr>
            <p:spPr bwMode="auto">
              <a:xfrm>
                <a:off x="32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7" name="Rectangle 39"/>
              <p:cNvSpPr>
                <a:spLocks noChangeArrowheads="1"/>
              </p:cNvSpPr>
              <p:nvPr/>
            </p:nvSpPr>
            <p:spPr bwMode="auto">
              <a:xfrm>
                <a:off x="33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8" name="Rectangle 40"/>
              <p:cNvSpPr>
                <a:spLocks noChangeArrowheads="1"/>
              </p:cNvSpPr>
              <p:nvPr/>
            </p:nvSpPr>
            <p:spPr bwMode="auto">
              <a:xfrm>
                <a:off x="34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29" name="Rectangle 41"/>
              <p:cNvSpPr>
                <a:spLocks noChangeArrowheads="1"/>
              </p:cNvSpPr>
              <p:nvPr/>
            </p:nvSpPr>
            <p:spPr bwMode="auto">
              <a:xfrm>
                <a:off x="35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0" name="Rectangle 42"/>
              <p:cNvSpPr>
                <a:spLocks noChangeArrowheads="1"/>
              </p:cNvSpPr>
              <p:nvPr/>
            </p:nvSpPr>
            <p:spPr bwMode="auto">
              <a:xfrm>
                <a:off x="36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1" name="Rectangle 43"/>
              <p:cNvSpPr>
                <a:spLocks noChangeArrowheads="1"/>
              </p:cNvSpPr>
              <p:nvPr/>
            </p:nvSpPr>
            <p:spPr bwMode="auto">
              <a:xfrm>
                <a:off x="37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2" name="Rectangle 44"/>
              <p:cNvSpPr>
                <a:spLocks noChangeArrowheads="1"/>
              </p:cNvSpPr>
              <p:nvPr/>
            </p:nvSpPr>
            <p:spPr bwMode="auto">
              <a:xfrm>
                <a:off x="38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3" name="Rectangle 45"/>
              <p:cNvSpPr>
                <a:spLocks noChangeArrowheads="1"/>
              </p:cNvSpPr>
              <p:nvPr/>
            </p:nvSpPr>
            <p:spPr bwMode="auto">
              <a:xfrm>
                <a:off x="39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4" name="Rectangle 46"/>
              <p:cNvSpPr>
                <a:spLocks noChangeArrowheads="1"/>
              </p:cNvSpPr>
              <p:nvPr/>
            </p:nvSpPr>
            <p:spPr bwMode="auto">
              <a:xfrm>
                <a:off x="40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5" name="Rectangle 47"/>
              <p:cNvSpPr>
                <a:spLocks noChangeArrowheads="1"/>
              </p:cNvSpPr>
              <p:nvPr/>
            </p:nvSpPr>
            <p:spPr bwMode="auto">
              <a:xfrm>
                <a:off x="41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6" name="Rectangle 48"/>
              <p:cNvSpPr>
                <a:spLocks noChangeArrowheads="1"/>
              </p:cNvSpPr>
              <p:nvPr/>
            </p:nvSpPr>
            <p:spPr bwMode="auto">
              <a:xfrm>
                <a:off x="42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7" name="Rectangle 49"/>
              <p:cNvSpPr>
                <a:spLocks noChangeArrowheads="1"/>
              </p:cNvSpPr>
              <p:nvPr/>
            </p:nvSpPr>
            <p:spPr bwMode="auto">
              <a:xfrm>
                <a:off x="43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8" name="Rectangle 50"/>
              <p:cNvSpPr>
                <a:spLocks noChangeArrowheads="1"/>
              </p:cNvSpPr>
              <p:nvPr/>
            </p:nvSpPr>
            <p:spPr bwMode="auto">
              <a:xfrm>
                <a:off x="44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39" name="Rectangle 51"/>
              <p:cNvSpPr>
                <a:spLocks noChangeArrowheads="1"/>
              </p:cNvSpPr>
              <p:nvPr/>
            </p:nvSpPr>
            <p:spPr bwMode="auto">
              <a:xfrm>
                <a:off x="45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0" name="Rectangle 52"/>
              <p:cNvSpPr>
                <a:spLocks noChangeArrowheads="1"/>
              </p:cNvSpPr>
              <p:nvPr/>
            </p:nvSpPr>
            <p:spPr bwMode="auto">
              <a:xfrm>
                <a:off x="46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1" name="Rectangle 53"/>
              <p:cNvSpPr>
                <a:spLocks noChangeArrowheads="1"/>
              </p:cNvSpPr>
              <p:nvPr/>
            </p:nvSpPr>
            <p:spPr bwMode="auto">
              <a:xfrm>
                <a:off x="47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2" name="Rectangle 54"/>
              <p:cNvSpPr>
                <a:spLocks noChangeArrowheads="1"/>
              </p:cNvSpPr>
              <p:nvPr/>
            </p:nvSpPr>
            <p:spPr bwMode="auto">
              <a:xfrm>
                <a:off x="47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3" name="Rectangle 55"/>
              <p:cNvSpPr>
                <a:spLocks noChangeArrowheads="1"/>
              </p:cNvSpPr>
              <p:nvPr/>
            </p:nvSpPr>
            <p:spPr bwMode="auto">
              <a:xfrm>
                <a:off x="48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4" name="Rectangle 56"/>
              <p:cNvSpPr>
                <a:spLocks noChangeArrowheads="1"/>
              </p:cNvSpPr>
              <p:nvPr/>
            </p:nvSpPr>
            <p:spPr bwMode="auto">
              <a:xfrm>
                <a:off x="49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5" name="Rectangle 57"/>
              <p:cNvSpPr>
                <a:spLocks noChangeArrowheads="1"/>
              </p:cNvSpPr>
              <p:nvPr/>
            </p:nvSpPr>
            <p:spPr bwMode="auto">
              <a:xfrm>
                <a:off x="50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6" name="Rectangle 58"/>
              <p:cNvSpPr>
                <a:spLocks noChangeArrowheads="1"/>
              </p:cNvSpPr>
              <p:nvPr/>
            </p:nvSpPr>
            <p:spPr bwMode="auto">
              <a:xfrm>
                <a:off x="51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7" name="Rectangle 59"/>
              <p:cNvSpPr>
                <a:spLocks noChangeArrowheads="1"/>
              </p:cNvSpPr>
              <p:nvPr/>
            </p:nvSpPr>
            <p:spPr bwMode="auto">
              <a:xfrm>
                <a:off x="52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8" name="Rectangle 60"/>
              <p:cNvSpPr>
                <a:spLocks noChangeArrowheads="1"/>
              </p:cNvSpPr>
              <p:nvPr/>
            </p:nvSpPr>
            <p:spPr bwMode="auto">
              <a:xfrm>
                <a:off x="53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49" name="Rectangle 61"/>
              <p:cNvSpPr>
                <a:spLocks noChangeArrowheads="1"/>
              </p:cNvSpPr>
              <p:nvPr/>
            </p:nvSpPr>
            <p:spPr bwMode="auto">
              <a:xfrm>
                <a:off x="54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50" name="Rectangle 62"/>
              <p:cNvSpPr>
                <a:spLocks noChangeArrowheads="1"/>
              </p:cNvSpPr>
              <p:nvPr/>
            </p:nvSpPr>
            <p:spPr bwMode="auto">
              <a:xfrm>
                <a:off x="55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51" name="Rectangle 63"/>
              <p:cNvSpPr>
                <a:spLocks noChangeArrowheads="1"/>
              </p:cNvSpPr>
              <p:nvPr/>
            </p:nvSpPr>
            <p:spPr bwMode="auto">
              <a:xfrm>
                <a:off x="56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12352" name="Rectangle 64"/>
            <p:cNvSpPr>
              <a:spLocks noChangeArrowheads="1"/>
            </p:cNvSpPr>
            <p:nvPr userDrawn="1"/>
          </p:nvSpPr>
          <p:spPr bwMode="auto">
            <a:xfrm>
              <a:off x="429"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353" name="Rectangle 65"/>
            <p:cNvSpPr>
              <a:spLocks noChangeArrowheads="1"/>
            </p:cNvSpPr>
            <p:nvPr userDrawn="1"/>
          </p:nvSpPr>
          <p:spPr bwMode="auto">
            <a:xfrm>
              <a:off x="0" y="0"/>
              <a:ext cx="5760" cy="321"/>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12354" name="Rectangle 66"/>
          <p:cNvSpPr>
            <a:spLocks noChangeArrowheads="1"/>
          </p:cNvSpPr>
          <p:nvPr/>
        </p:nvSpPr>
        <p:spPr bwMode="auto">
          <a:xfrm>
            <a:off x="3505200" y="2590800"/>
            <a:ext cx="4892675" cy="76200"/>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2355" name="Rectangle 67"/>
          <p:cNvSpPr>
            <a:spLocks noGrp="1" noChangeArrowheads="1"/>
          </p:cNvSpPr>
          <p:nvPr>
            <p:ph type="ctrTitle" sz="quarter"/>
          </p:nvPr>
        </p:nvSpPr>
        <p:spPr>
          <a:xfrm>
            <a:off x="779463" y="1096963"/>
            <a:ext cx="7678737" cy="1431925"/>
          </a:xfrm>
        </p:spPr>
        <p:txBody>
          <a:bodyPr/>
          <a:lstStyle>
            <a:lvl1pPr algn="r">
              <a:defRPr/>
            </a:lvl1pPr>
          </a:lstStyle>
          <a:p>
            <a:pPr lvl="0"/>
            <a:r>
              <a:rPr lang="en-US" noProof="0" smtClean="0"/>
              <a:t>Click to edit Master title style</a:t>
            </a:r>
          </a:p>
        </p:txBody>
      </p:sp>
      <p:sp>
        <p:nvSpPr>
          <p:cNvPr id="12356"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pPr lvl="0"/>
            <a:r>
              <a:rPr lang="en-US" noProof="0" smtClean="0"/>
              <a:t>Click to edit Master subtitle style</a:t>
            </a:r>
          </a:p>
        </p:txBody>
      </p:sp>
      <p:sp>
        <p:nvSpPr>
          <p:cNvPr id="12357" name="Rectangle 69"/>
          <p:cNvSpPr>
            <a:spLocks noGrp="1" noChangeArrowheads="1"/>
          </p:cNvSpPr>
          <p:nvPr>
            <p:ph type="dt" sz="quarter" idx="2"/>
          </p:nvPr>
        </p:nvSpPr>
        <p:spPr>
          <a:xfrm>
            <a:off x="685800" y="6248400"/>
            <a:ext cx="1905000" cy="457200"/>
          </a:xfrm>
        </p:spPr>
        <p:txBody>
          <a:bodyPr/>
          <a:lstStyle>
            <a:lvl1pPr>
              <a:defRPr/>
            </a:lvl1pPr>
          </a:lstStyle>
          <a:p>
            <a:endParaRPr lang="en-US"/>
          </a:p>
        </p:txBody>
      </p:sp>
      <p:sp>
        <p:nvSpPr>
          <p:cNvPr id="12358" name="Rectangle 70"/>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12359" name="Rectangle 71"/>
          <p:cNvSpPr>
            <a:spLocks noGrp="1" noChangeArrowheads="1"/>
          </p:cNvSpPr>
          <p:nvPr>
            <p:ph type="sldNum" sz="quarter" idx="4"/>
          </p:nvPr>
        </p:nvSpPr>
        <p:spPr>
          <a:xfrm>
            <a:off x="6553200" y="6248400"/>
            <a:ext cx="1905000" cy="457200"/>
          </a:xfrm>
        </p:spPr>
        <p:txBody>
          <a:bodyPr/>
          <a:lstStyle>
            <a:lvl1pPr>
              <a:defRPr/>
            </a:lvl1pPr>
          </a:lstStyle>
          <a:p>
            <a:fld id="{4D79C721-35CA-4E34-A27D-ACE0A860D7B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E331ED1-C4FF-40D4-9996-8AE7F6556099}" type="slidenum">
              <a:rPr lang="en-US"/>
              <a:pPr/>
              <a:t>‹#›</a:t>
            </a:fld>
            <a:endParaRPr lang="en-US"/>
          </a:p>
        </p:txBody>
      </p:sp>
    </p:spTree>
    <p:extLst>
      <p:ext uri="{BB962C8B-B14F-4D97-AF65-F5344CB8AC3E}">
        <p14:creationId xmlns:p14="http://schemas.microsoft.com/office/powerpoint/2010/main" val="483683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0C85E13-B46D-4DC9-A0C2-A17EBE209B6D}" type="slidenum">
              <a:rPr lang="en-US"/>
              <a:pPr/>
              <a:t>‹#›</a:t>
            </a:fld>
            <a:endParaRPr lang="en-US"/>
          </a:p>
        </p:txBody>
      </p:sp>
    </p:spTree>
    <p:extLst>
      <p:ext uri="{BB962C8B-B14F-4D97-AF65-F5344CB8AC3E}">
        <p14:creationId xmlns:p14="http://schemas.microsoft.com/office/powerpoint/2010/main" val="3110097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912813" y="1905000"/>
            <a:ext cx="8110537" cy="4191000"/>
          </a:xfrm>
        </p:spPr>
        <p:txBody>
          <a:bodyPr/>
          <a:lstStyle/>
          <a:p>
            <a:endParaRPr lang="en-CA"/>
          </a:p>
        </p:txBody>
      </p:sp>
      <p:sp>
        <p:nvSpPr>
          <p:cNvPr id="4" name="Date Placeholder 3"/>
          <p:cNvSpPr>
            <a:spLocks noGrp="1"/>
          </p:cNvSpPr>
          <p:nvPr>
            <p:ph type="dt" sz="half" idx="10"/>
          </p:nvPr>
        </p:nvSpPr>
        <p:spPr>
          <a:xfrm>
            <a:off x="1152525" y="62865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590925" y="62865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7019925" y="6286500"/>
            <a:ext cx="1905000" cy="457200"/>
          </a:xfrm>
        </p:spPr>
        <p:txBody>
          <a:bodyPr/>
          <a:lstStyle>
            <a:lvl1pPr>
              <a:defRPr/>
            </a:lvl1pPr>
          </a:lstStyle>
          <a:p>
            <a:fld id="{FE63663E-0EAA-4997-A90B-478995ED6A11}" type="slidenum">
              <a:rPr lang="en-US"/>
              <a:pPr/>
              <a:t>‹#›</a:t>
            </a:fld>
            <a:endParaRPr lang="en-US"/>
          </a:p>
        </p:txBody>
      </p:sp>
    </p:spTree>
    <p:extLst>
      <p:ext uri="{BB962C8B-B14F-4D97-AF65-F5344CB8AC3E}">
        <p14:creationId xmlns:p14="http://schemas.microsoft.com/office/powerpoint/2010/main" val="2671704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867191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783601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189271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4037140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408099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440058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40452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81BA98-6E42-49A8-B35B-2B853D1E4922}" type="slidenum">
              <a:rPr lang="en-US"/>
              <a:pPr/>
              <a:t>‹#›</a:t>
            </a:fld>
            <a:endParaRPr lang="en-US"/>
          </a:p>
        </p:txBody>
      </p:sp>
    </p:spTree>
    <p:extLst>
      <p:ext uri="{BB962C8B-B14F-4D97-AF65-F5344CB8AC3E}">
        <p14:creationId xmlns:p14="http://schemas.microsoft.com/office/powerpoint/2010/main" val="2803689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20923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879401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919819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0399144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fontAlgn="base">
              <a:spcBef>
                <a:spcPct val="0"/>
              </a:spcBef>
              <a:spcAft>
                <a:spcPct val="0"/>
              </a:spcAft>
              <a:defRPr/>
            </a:lvl1pPr>
          </a:lstStyle>
          <a:p>
            <a:pPr>
              <a:defRPr/>
            </a:pPr>
            <a:fld id="{79D8E9FF-DB85-4EBF-A0A6-19FBC5D42956}" type="datetimeFigureOut">
              <a:rPr lang="en-CA"/>
              <a:pPr>
                <a:defRPr/>
              </a:pPr>
              <a:t>20/08/2015</a:t>
            </a:fld>
            <a:endParaRPr lang="en-CA"/>
          </a:p>
        </p:txBody>
      </p:sp>
      <p:sp>
        <p:nvSpPr>
          <p:cNvPr id="5" name="Footer Placeholder 4"/>
          <p:cNvSpPr>
            <a:spLocks noGrp="1"/>
          </p:cNvSpPr>
          <p:nvPr>
            <p:ph type="ftr" sz="quarter" idx="11"/>
          </p:nvPr>
        </p:nvSpPr>
        <p:spPr/>
        <p:txBody>
          <a:bodyPr/>
          <a:lstStyle>
            <a:lvl1pPr fontAlgn="base">
              <a:spcBef>
                <a:spcPct val="0"/>
              </a:spcBef>
              <a:spcAft>
                <a:spcPct val="0"/>
              </a:spcAft>
              <a:defRPr/>
            </a:lvl1pPr>
          </a:lstStyle>
          <a:p>
            <a:pPr>
              <a:defRPr/>
            </a:pPr>
            <a:endParaRPr lang="en-CA"/>
          </a:p>
        </p:txBody>
      </p:sp>
      <p:sp>
        <p:nvSpPr>
          <p:cNvPr id="6" name="Slide Number Placeholder 5"/>
          <p:cNvSpPr>
            <a:spLocks noGrp="1"/>
          </p:cNvSpPr>
          <p:nvPr>
            <p:ph type="sldNum" sz="quarter" idx="12"/>
          </p:nvPr>
        </p:nvSpPr>
        <p:spPr/>
        <p:txBody>
          <a:bodyPr/>
          <a:lstStyle>
            <a:lvl1pPr fontAlgn="base">
              <a:spcBef>
                <a:spcPct val="0"/>
              </a:spcBef>
              <a:spcAft>
                <a:spcPct val="0"/>
              </a:spcAft>
              <a:defRPr/>
            </a:lvl1pPr>
          </a:lstStyle>
          <a:p>
            <a:pPr>
              <a:defRPr/>
            </a:pPr>
            <a:fld id="{182F7B96-060B-4F2A-9A5D-2A58E1838B09}" type="slidenum">
              <a:rPr lang="en-CA"/>
              <a:pPr>
                <a:defRPr/>
              </a:pPr>
              <a:t>‹#›</a:t>
            </a:fld>
            <a:endParaRPr lang="en-CA"/>
          </a:p>
        </p:txBody>
      </p:sp>
    </p:spTree>
    <p:extLst>
      <p:ext uri="{BB962C8B-B14F-4D97-AF65-F5344CB8AC3E}">
        <p14:creationId xmlns:p14="http://schemas.microsoft.com/office/powerpoint/2010/main" val="409063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0AB254-321B-4FEB-9616-5FA1B3E7008F}" type="slidenum">
              <a:rPr lang="en-US"/>
              <a:pPr/>
              <a:t>‹#›</a:t>
            </a:fld>
            <a:endParaRPr lang="en-US"/>
          </a:p>
        </p:txBody>
      </p:sp>
    </p:spTree>
    <p:extLst>
      <p:ext uri="{BB962C8B-B14F-4D97-AF65-F5344CB8AC3E}">
        <p14:creationId xmlns:p14="http://schemas.microsoft.com/office/powerpoint/2010/main" val="7241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A4CB7F4-CF36-4391-8EE3-7042C4A730EA}" type="slidenum">
              <a:rPr lang="en-US"/>
              <a:pPr/>
              <a:t>‹#›</a:t>
            </a:fld>
            <a:endParaRPr lang="en-US"/>
          </a:p>
        </p:txBody>
      </p:sp>
    </p:spTree>
    <p:extLst>
      <p:ext uri="{BB962C8B-B14F-4D97-AF65-F5344CB8AC3E}">
        <p14:creationId xmlns:p14="http://schemas.microsoft.com/office/powerpoint/2010/main" val="413525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776DE94-3722-4BC4-A4BF-61D5D8AC6F06}" type="slidenum">
              <a:rPr lang="en-US"/>
              <a:pPr/>
              <a:t>‹#›</a:t>
            </a:fld>
            <a:endParaRPr lang="en-US"/>
          </a:p>
        </p:txBody>
      </p:sp>
    </p:spTree>
    <p:extLst>
      <p:ext uri="{BB962C8B-B14F-4D97-AF65-F5344CB8AC3E}">
        <p14:creationId xmlns:p14="http://schemas.microsoft.com/office/powerpoint/2010/main" val="260509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3040F34-08F3-4287-B521-7C1B2BE06EB4}" type="slidenum">
              <a:rPr lang="en-US"/>
              <a:pPr/>
              <a:t>‹#›</a:t>
            </a:fld>
            <a:endParaRPr lang="en-US"/>
          </a:p>
        </p:txBody>
      </p:sp>
    </p:spTree>
    <p:extLst>
      <p:ext uri="{BB962C8B-B14F-4D97-AF65-F5344CB8AC3E}">
        <p14:creationId xmlns:p14="http://schemas.microsoft.com/office/powerpoint/2010/main" val="3332261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A4B0DE8-232B-4819-81E5-17A379B2BFE9}" type="slidenum">
              <a:rPr lang="en-US"/>
              <a:pPr/>
              <a:t>‹#›</a:t>
            </a:fld>
            <a:endParaRPr lang="en-US"/>
          </a:p>
        </p:txBody>
      </p:sp>
    </p:spTree>
    <p:extLst>
      <p:ext uri="{BB962C8B-B14F-4D97-AF65-F5344CB8AC3E}">
        <p14:creationId xmlns:p14="http://schemas.microsoft.com/office/powerpoint/2010/main" val="97087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C6341A7-43BB-41B6-8A48-3488CC126F21}" type="slidenum">
              <a:rPr lang="en-US"/>
              <a:pPr/>
              <a:t>‹#›</a:t>
            </a:fld>
            <a:endParaRPr lang="en-US"/>
          </a:p>
        </p:txBody>
      </p:sp>
    </p:spTree>
    <p:extLst>
      <p:ext uri="{BB962C8B-B14F-4D97-AF65-F5344CB8AC3E}">
        <p14:creationId xmlns:p14="http://schemas.microsoft.com/office/powerpoint/2010/main" val="110314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3C0D057-F0D1-421C-B68B-020B23EEC31E}" type="slidenum">
              <a:rPr lang="en-US"/>
              <a:pPr/>
              <a:t>‹#›</a:t>
            </a:fld>
            <a:endParaRPr lang="en-US"/>
          </a:p>
        </p:txBody>
      </p:sp>
    </p:spTree>
    <p:extLst>
      <p:ext uri="{BB962C8B-B14F-4D97-AF65-F5344CB8AC3E}">
        <p14:creationId xmlns:p14="http://schemas.microsoft.com/office/powerpoint/2010/main" val="2235390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0"/>
            <a:ext cx="9147175" cy="6867525"/>
            <a:chOff x="0" y="0"/>
            <a:chExt cx="5762" cy="4326"/>
          </a:xfrm>
        </p:grpSpPr>
        <p:sp>
          <p:nvSpPr>
            <p:cNvPr id="11267" name="Rectangle 3"/>
            <p:cNvSpPr>
              <a:spLocks noChangeArrowheads="1"/>
            </p:cNvSpPr>
            <p:nvPr userDrawn="1"/>
          </p:nvSpPr>
          <p:spPr bwMode="hidden">
            <a:xfrm>
              <a:off x="0"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68" name="Rectangle 4"/>
            <p:cNvSpPr>
              <a:spLocks noChangeArrowheads="1"/>
            </p:cNvSpPr>
            <p:nvPr userDrawn="1"/>
          </p:nvSpPr>
          <p:spPr bwMode="hidden">
            <a:xfrm>
              <a:off x="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69" name="Rectangle 5"/>
            <p:cNvSpPr>
              <a:spLocks noChangeArrowheads="1"/>
            </p:cNvSpPr>
            <p:nvPr userDrawn="1"/>
          </p:nvSpPr>
          <p:spPr bwMode="hidden">
            <a:xfrm>
              <a:off x="1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0" name="Rectangle 6"/>
            <p:cNvSpPr>
              <a:spLocks noChangeArrowheads="1"/>
            </p:cNvSpPr>
            <p:nvPr userDrawn="1"/>
          </p:nvSpPr>
          <p:spPr bwMode="hidden">
            <a:xfrm>
              <a:off x="2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1" name="Rectangle 7"/>
            <p:cNvSpPr>
              <a:spLocks noChangeArrowheads="1"/>
            </p:cNvSpPr>
            <p:nvPr userDrawn="1"/>
          </p:nvSpPr>
          <p:spPr bwMode="hidden">
            <a:xfrm>
              <a:off x="3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2" name="Rectangle 8"/>
            <p:cNvSpPr>
              <a:spLocks noChangeArrowheads="1"/>
            </p:cNvSpPr>
            <p:nvPr userDrawn="1"/>
          </p:nvSpPr>
          <p:spPr bwMode="hidden">
            <a:xfrm>
              <a:off x="4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3" name="Rectangle 9"/>
            <p:cNvSpPr>
              <a:spLocks noChangeArrowheads="1"/>
            </p:cNvSpPr>
            <p:nvPr userDrawn="1"/>
          </p:nvSpPr>
          <p:spPr bwMode="hidden">
            <a:xfrm>
              <a:off x="5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4" name="Rectangle 10"/>
            <p:cNvSpPr>
              <a:spLocks noChangeArrowheads="1"/>
            </p:cNvSpPr>
            <p:nvPr userDrawn="1"/>
          </p:nvSpPr>
          <p:spPr bwMode="hidden">
            <a:xfrm>
              <a:off x="6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5" name="Rectangle 11"/>
            <p:cNvSpPr>
              <a:spLocks noChangeArrowheads="1"/>
            </p:cNvSpPr>
            <p:nvPr userDrawn="1"/>
          </p:nvSpPr>
          <p:spPr bwMode="hidden">
            <a:xfrm>
              <a:off x="7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6" name="Rectangle 12"/>
            <p:cNvSpPr>
              <a:spLocks noChangeArrowheads="1"/>
            </p:cNvSpPr>
            <p:nvPr userDrawn="1"/>
          </p:nvSpPr>
          <p:spPr bwMode="hidden">
            <a:xfrm>
              <a:off x="8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7" name="Rectangle 13"/>
            <p:cNvSpPr>
              <a:spLocks noChangeArrowheads="1"/>
            </p:cNvSpPr>
            <p:nvPr userDrawn="1"/>
          </p:nvSpPr>
          <p:spPr bwMode="hidden">
            <a:xfrm>
              <a:off x="9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8" name="Rectangle 14"/>
            <p:cNvSpPr>
              <a:spLocks noChangeArrowheads="1"/>
            </p:cNvSpPr>
            <p:nvPr userDrawn="1"/>
          </p:nvSpPr>
          <p:spPr bwMode="hidden">
            <a:xfrm>
              <a:off x="10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79" name="Rectangle 15"/>
            <p:cNvSpPr>
              <a:spLocks noChangeArrowheads="1"/>
            </p:cNvSpPr>
            <p:nvPr userDrawn="1"/>
          </p:nvSpPr>
          <p:spPr bwMode="hidden">
            <a:xfrm>
              <a:off x="11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0" name="Rectangle 16"/>
            <p:cNvSpPr>
              <a:spLocks noChangeArrowheads="1"/>
            </p:cNvSpPr>
            <p:nvPr userDrawn="1"/>
          </p:nvSpPr>
          <p:spPr bwMode="hidden">
            <a:xfrm>
              <a:off x="12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1" name="Rectangle 17"/>
            <p:cNvSpPr>
              <a:spLocks noChangeArrowheads="1"/>
            </p:cNvSpPr>
            <p:nvPr userDrawn="1"/>
          </p:nvSpPr>
          <p:spPr bwMode="hidden">
            <a:xfrm>
              <a:off x="13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2" name="Rectangle 18"/>
            <p:cNvSpPr>
              <a:spLocks noChangeArrowheads="1"/>
            </p:cNvSpPr>
            <p:nvPr userDrawn="1"/>
          </p:nvSpPr>
          <p:spPr bwMode="hidden">
            <a:xfrm>
              <a:off x="14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3" name="Rectangle 19"/>
            <p:cNvSpPr>
              <a:spLocks noChangeArrowheads="1"/>
            </p:cNvSpPr>
            <p:nvPr userDrawn="1"/>
          </p:nvSpPr>
          <p:spPr bwMode="hidden">
            <a:xfrm>
              <a:off x="15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4" name="Rectangle 20"/>
            <p:cNvSpPr>
              <a:spLocks noChangeArrowheads="1"/>
            </p:cNvSpPr>
            <p:nvPr userDrawn="1"/>
          </p:nvSpPr>
          <p:spPr bwMode="hidden">
            <a:xfrm>
              <a:off x="16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5" name="Rectangle 21"/>
            <p:cNvSpPr>
              <a:spLocks noChangeArrowheads="1"/>
            </p:cNvSpPr>
            <p:nvPr userDrawn="1"/>
          </p:nvSpPr>
          <p:spPr bwMode="hidden">
            <a:xfrm>
              <a:off x="17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6" name="Rectangle 22"/>
            <p:cNvSpPr>
              <a:spLocks noChangeArrowheads="1"/>
            </p:cNvSpPr>
            <p:nvPr userDrawn="1"/>
          </p:nvSpPr>
          <p:spPr bwMode="hidden">
            <a:xfrm>
              <a:off x="18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7" name="Rectangle 23"/>
            <p:cNvSpPr>
              <a:spLocks noChangeArrowheads="1"/>
            </p:cNvSpPr>
            <p:nvPr userDrawn="1"/>
          </p:nvSpPr>
          <p:spPr bwMode="hidden">
            <a:xfrm>
              <a:off x="19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8" name="Rectangle 24"/>
            <p:cNvSpPr>
              <a:spLocks noChangeArrowheads="1"/>
            </p:cNvSpPr>
            <p:nvPr userDrawn="1"/>
          </p:nvSpPr>
          <p:spPr bwMode="hidden">
            <a:xfrm>
              <a:off x="20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89" name="Rectangle 25"/>
            <p:cNvSpPr>
              <a:spLocks noChangeArrowheads="1"/>
            </p:cNvSpPr>
            <p:nvPr userDrawn="1"/>
          </p:nvSpPr>
          <p:spPr bwMode="hidden">
            <a:xfrm>
              <a:off x="21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0" name="Rectangle 26"/>
            <p:cNvSpPr>
              <a:spLocks noChangeArrowheads="1"/>
            </p:cNvSpPr>
            <p:nvPr userDrawn="1"/>
          </p:nvSpPr>
          <p:spPr bwMode="hidden">
            <a:xfrm>
              <a:off x="22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1" name="Rectangle 27"/>
            <p:cNvSpPr>
              <a:spLocks noChangeArrowheads="1"/>
            </p:cNvSpPr>
            <p:nvPr userDrawn="1"/>
          </p:nvSpPr>
          <p:spPr bwMode="hidden">
            <a:xfrm>
              <a:off x="23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2" name="Rectangle 28"/>
            <p:cNvSpPr>
              <a:spLocks noChangeArrowheads="1"/>
            </p:cNvSpPr>
            <p:nvPr userDrawn="1"/>
          </p:nvSpPr>
          <p:spPr bwMode="hidden">
            <a:xfrm>
              <a:off x="24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3" name="Rectangle 29"/>
            <p:cNvSpPr>
              <a:spLocks noChangeArrowheads="1"/>
            </p:cNvSpPr>
            <p:nvPr userDrawn="1"/>
          </p:nvSpPr>
          <p:spPr bwMode="hidden">
            <a:xfrm>
              <a:off x="24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4" name="Rectangle 30"/>
            <p:cNvSpPr>
              <a:spLocks noChangeArrowheads="1"/>
            </p:cNvSpPr>
            <p:nvPr userDrawn="1"/>
          </p:nvSpPr>
          <p:spPr bwMode="hidden">
            <a:xfrm>
              <a:off x="25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5" name="Rectangle 31"/>
            <p:cNvSpPr>
              <a:spLocks noChangeArrowheads="1"/>
            </p:cNvSpPr>
            <p:nvPr userDrawn="1"/>
          </p:nvSpPr>
          <p:spPr bwMode="hidden">
            <a:xfrm>
              <a:off x="26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6" name="Rectangle 32"/>
            <p:cNvSpPr>
              <a:spLocks noChangeArrowheads="1"/>
            </p:cNvSpPr>
            <p:nvPr userDrawn="1"/>
          </p:nvSpPr>
          <p:spPr bwMode="hidden">
            <a:xfrm>
              <a:off x="27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7" name="Rectangle 33"/>
            <p:cNvSpPr>
              <a:spLocks noChangeArrowheads="1"/>
            </p:cNvSpPr>
            <p:nvPr userDrawn="1"/>
          </p:nvSpPr>
          <p:spPr bwMode="hidden">
            <a:xfrm>
              <a:off x="28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8" name="Rectangle 34"/>
            <p:cNvSpPr>
              <a:spLocks noChangeArrowheads="1"/>
            </p:cNvSpPr>
            <p:nvPr userDrawn="1"/>
          </p:nvSpPr>
          <p:spPr bwMode="hidden">
            <a:xfrm>
              <a:off x="29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299" name="Rectangle 35"/>
            <p:cNvSpPr>
              <a:spLocks noChangeArrowheads="1"/>
            </p:cNvSpPr>
            <p:nvPr userDrawn="1"/>
          </p:nvSpPr>
          <p:spPr bwMode="hidden">
            <a:xfrm>
              <a:off x="30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0" name="Rectangle 36"/>
            <p:cNvSpPr>
              <a:spLocks noChangeArrowheads="1"/>
            </p:cNvSpPr>
            <p:nvPr userDrawn="1"/>
          </p:nvSpPr>
          <p:spPr bwMode="hidden">
            <a:xfrm>
              <a:off x="31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1" name="Rectangle 37"/>
            <p:cNvSpPr>
              <a:spLocks noChangeArrowheads="1"/>
            </p:cNvSpPr>
            <p:nvPr userDrawn="1"/>
          </p:nvSpPr>
          <p:spPr bwMode="hidden">
            <a:xfrm>
              <a:off x="32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2" name="Rectangle 38"/>
            <p:cNvSpPr>
              <a:spLocks noChangeArrowheads="1"/>
            </p:cNvSpPr>
            <p:nvPr userDrawn="1"/>
          </p:nvSpPr>
          <p:spPr bwMode="hidden">
            <a:xfrm>
              <a:off x="33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3" name="Rectangle 39"/>
            <p:cNvSpPr>
              <a:spLocks noChangeArrowheads="1"/>
            </p:cNvSpPr>
            <p:nvPr userDrawn="1"/>
          </p:nvSpPr>
          <p:spPr bwMode="hidden">
            <a:xfrm>
              <a:off x="34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4" name="Rectangle 40"/>
            <p:cNvSpPr>
              <a:spLocks noChangeArrowheads="1"/>
            </p:cNvSpPr>
            <p:nvPr userDrawn="1"/>
          </p:nvSpPr>
          <p:spPr bwMode="hidden">
            <a:xfrm>
              <a:off x="35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5" name="Rectangle 41"/>
            <p:cNvSpPr>
              <a:spLocks noChangeArrowheads="1"/>
            </p:cNvSpPr>
            <p:nvPr userDrawn="1"/>
          </p:nvSpPr>
          <p:spPr bwMode="hidden">
            <a:xfrm>
              <a:off x="36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6" name="Rectangle 42"/>
            <p:cNvSpPr>
              <a:spLocks noChangeArrowheads="1"/>
            </p:cNvSpPr>
            <p:nvPr userDrawn="1"/>
          </p:nvSpPr>
          <p:spPr bwMode="hidden">
            <a:xfrm>
              <a:off x="37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7" name="Rectangle 43"/>
            <p:cNvSpPr>
              <a:spLocks noChangeArrowheads="1"/>
            </p:cNvSpPr>
            <p:nvPr userDrawn="1"/>
          </p:nvSpPr>
          <p:spPr bwMode="hidden">
            <a:xfrm>
              <a:off x="38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8" name="Rectangle 44"/>
            <p:cNvSpPr>
              <a:spLocks noChangeArrowheads="1"/>
            </p:cNvSpPr>
            <p:nvPr userDrawn="1"/>
          </p:nvSpPr>
          <p:spPr bwMode="hidden">
            <a:xfrm>
              <a:off x="39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09" name="Rectangle 45"/>
            <p:cNvSpPr>
              <a:spLocks noChangeArrowheads="1"/>
            </p:cNvSpPr>
            <p:nvPr userDrawn="1"/>
          </p:nvSpPr>
          <p:spPr bwMode="hidden">
            <a:xfrm>
              <a:off x="40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0" name="Rectangle 46"/>
            <p:cNvSpPr>
              <a:spLocks noChangeArrowheads="1"/>
            </p:cNvSpPr>
            <p:nvPr userDrawn="1"/>
          </p:nvSpPr>
          <p:spPr bwMode="hidden">
            <a:xfrm>
              <a:off x="41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1" name="Rectangle 47"/>
            <p:cNvSpPr>
              <a:spLocks noChangeArrowheads="1"/>
            </p:cNvSpPr>
            <p:nvPr userDrawn="1"/>
          </p:nvSpPr>
          <p:spPr bwMode="hidden">
            <a:xfrm>
              <a:off x="42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2" name="Rectangle 48"/>
            <p:cNvSpPr>
              <a:spLocks noChangeArrowheads="1"/>
            </p:cNvSpPr>
            <p:nvPr userDrawn="1"/>
          </p:nvSpPr>
          <p:spPr bwMode="hidden">
            <a:xfrm>
              <a:off x="43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3" name="Rectangle 49"/>
            <p:cNvSpPr>
              <a:spLocks noChangeArrowheads="1"/>
            </p:cNvSpPr>
            <p:nvPr userDrawn="1"/>
          </p:nvSpPr>
          <p:spPr bwMode="hidden">
            <a:xfrm>
              <a:off x="44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4" name="Rectangle 50"/>
            <p:cNvSpPr>
              <a:spLocks noChangeArrowheads="1"/>
            </p:cNvSpPr>
            <p:nvPr userDrawn="1"/>
          </p:nvSpPr>
          <p:spPr bwMode="hidden">
            <a:xfrm>
              <a:off x="45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5" name="Rectangle 51"/>
            <p:cNvSpPr>
              <a:spLocks noChangeArrowheads="1"/>
            </p:cNvSpPr>
            <p:nvPr userDrawn="1"/>
          </p:nvSpPr>
          <p:spPr bwMode="hidden">
            <a:xfrm>
              <a:off x="46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6" name="Rectangle 52"/>
            <p:cNvSpPr>
              <a:spLocks noChangeArrowheads="1"/>
            </p:cNvSpPr>
            <p:nvPr userDrawn="1"/>
          </p:nvSpPr>
          <p:spPr bwMode="hidden">
            <a:xfrm>
              <a:off x="47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7" name="Rectangle 53"/>
            <p:cNvSpPr>
              <a:spLocks noChangeArrowheads="1"/>
            </p:cNvSpPr>
            <p:nvPr userDrawn="1"/>
          </p:nvSpPr>
          <p:spPr bwMode="hidden">
            <a:xfrm>
              <a:off x="48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8" name="Rectangle 54"/>
            <p:cNvSpPr>
              <a:spLocks noChangeArrowheads="1"/>
            </p:cNvSpPr>
            <p:nvPr userDrawn="1"/>
          </p:nvSpPr>
          <p:spPr bwMode="hidden">
            <a:xfrm>
              <a:off x="48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19" name="Rectangle 55"/>
            <p:cNvSpPr>
              <a:spLocks noChangeArrowheads="1"/>
            </p:cNvSpPr>
            <p:nvPr userDrawn="1"/>
          </p:nvSpPr>
          <p:spPr bwMode="hidden">
            <a:xfrm>
              <a:off x="49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0" name="Rectangle 56"/>
            <p:cNvSpPr>
              <a:spLocks noChangeArrowheads="1"/>
            </p:cNvSpPr>
            <p:nvPr userDrawn="1"/>
          </p:nvSpPr>
          <p:spPr bwMode="hidden">
            <a:xfrm>
              <a:off x="50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1" name="Rectangle 57"/>
            <p:cNvSpPr>
              <a:spLocks noChangeArrowheads="1"/>
            </p:cNvSpPr>
            <p:nvPr userDrawn="1"/>
          </p:nvSpPr>
          <p:spPr bwMode="hidden">
            <a:xfrm>
              <a:off x="51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2" name="Rectangle 58"/>
            <p:cNvSpPr>
              <a:spLocks noChangeArrowheads="1"/>
            </p:cNvSpPr>
            <p:nvPr userDrawn="1"/>
          </p:nvSpPr>
          <p:spPr bwMode="hidden">
            <a:xfrm>
              <a:off x="52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3" name="Rectangle 59"/>
            <p:cNvSpPr>
              <a:spLocks noChangeArrowheads="1"/>
            </p:cNvSpPr>
            <p:nvPr userDrawn="1"/>
          </p:nvSpPr>
          <p:spPr bwMode="hidden">
            <a:xfrm>
              <a:off x="53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4" name="Rectangle 60"/>
            <p:cNvSpPr>
              <a:spLocks noChangeArrowheads="1"/>
            </p:cNvSpPr>
            <p:nvPr userDrawn="1"/>
          </p:nvSpPr>
          <p:spPr bwMode="hidden">
            <a:xfrm>
              <a:off x="54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5" name="Rectangle 61"/>
            <p:cNvSpPr>
              <a:spLocks noChangeArrowheads="1"/>
            </p:cNvSpPr>
            <p:nvPr userDrawn="1"/>
          </p:nvSpPr>
          <p:spPr bwMode="hidden">
            <a:xfrm>
              <a:off x="55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6" name="Rectangle 62"/>
            <p:cNvSpPr>
              <a:spLocks noChangeArrowheads="1"/>
            </p:cNvSpPr>
            <p:nvPr userDrawn="1"/>
          </p:nvSpPr>
          <p:spPr bwMode="hidden">
            <a:xfrm>
              <a:off x="56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7" name="Rectangle 63"/>
            <p:cNvSpPr>
              <a:spLocks noChangeArrowheads="1"/>
            </p:cNvSpPr>
            <p:nvPr userDrawn="1"/>
          </p:nvSpPr>
          <p:spPr bwMode="hidden">
            <a:xfrm>
              <a:off x="431"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328" name="Rectangle 64"/>
            <p:cNvSpPr>
              <a:spLocks noChangeArrowheads="1"/>
            </p:cNvSpPr>
            <p:nvPr userDrawn="1"/>
          </p:nvSpPr>
          <p:spPr bwMode="blackGray">
            <a:xfrm>
              <a:off x="0" y="1081"/>
              <a:ext cx="4378" cy="47"/>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11329" name="Rectangle 65"/>
          <p:cNvSpPr>
            <a:spLocks noGrp="1" noChangeArrowheads="1"/>
          </p:cNvSpPr>
          <p:nvPr>
            <p:ph type="title"/>
          </p:nvPr>
        </p:nvSpPr>
        <p:spPr bwMode="auto">
          <a:xfrm>
            <a:off x="871538" y="192088"/>
            <a:ext cx="816292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1330" name="Rectangle 66"/>
          <p:cNvSpPr>
            <a:spLocks noGrp="1" noChangeArrowheads="1"/>
          </p:cNvSpPr>
          <p:nvPr>
            <p:ph type="body" idx="1"/>
          </p:nvPr>
        </p:nvSpPr>
        <p:spPr bwMode="auto">
          <a:xfrm>
            <a:off x="912813" y="1905000"/>
            <a:ext cx="8110537"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sym typeface="CommonBullets" pitchFamily="34" charset="2"/>
              </a:rPr>
              <a:t> Second level</a:t>
            </a:r>
          </a:p>
          <a:p>
            <a:pPr lvl="2"/>
            <a:r>
              <a:rPr lang="en-US" smtClean="0"/>
              <a:t>Third level</a:t>
            </a:r>
          </a:p>
          <a:p>
            <a:pPr lvl="3"/>
            <a:r>
              <a:rPr lang="en-US" smtClean="0"/>
              <a:t>Fourth level</a:t>
            </a:r>
          </a:p>
          <a:p>
            <a:pPr lvl="4"/>
            <a:r>
              <a:rPr lang="en-US" smtClean="0"/>
              <a:t>Fifth level</a:t>
            </a:r>
          </a:p>
        </p:txBody>
      </p:sp>
      <p:sp>
        <p:nvSpPr>
          <p:cNvPr id="11331" name="Rectangle 67"/>
          <p:cNvSpPr>
            <a:spLocks noGrp="1" noChangeArrowheads="1"/>
          </p:cNvSpPr>
          <p:nvPr>
            <p:ph type="dt" sz="half" idx="2"/>
          </p:nvPr>
        </p:nvSpPr>
        <p:spPr bwMode="auto">
          <a:xfrm>
            <a:off x="11525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1332" name="Rectangle 68"/>
          <p:cNvSpPr>
            <a:spLocks noGrp="1" noChangeArrowheads="1"/>
          </p:cNvSpPr>
          <p:nvPr>
            <p:ph type="ftr" sz="quarter" idx="3"/>
          </p:nvPr>
        </p:nvSpPr>
        <p:spPr bwMode="auto">
          <a:xfrm>
            <a:off x="3590925" y="6286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1333" name="Rectangle 69"/>
          <p:cNvSpPr>
            <a:spLocks noGrp="1" noChangeArrowheads="1"/>
          </p:cNvSpPr>
          <p:nvPr>
            <p:ph type="sldNum" sz="quarter" idx="4"/>
          </p:nvPr>
        </p:nvSpPr>
        <p:spPr bwMode="auto">
          <a:xfrm>
            <a:off x="70199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C1128906-2F76-4648-9FCF-03D5D8212BA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76" r:id="rId12"/>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Verdana" pitchFamily="34" charset="0"/>
        </a:defRPr>
      </a:lvl2pPr>
      <a:lvl3pPr algn="l" rtl="0" fontAlgn="base">
        <a:spcBef>
          <a:spcPct val="0"/>
        </a:spcBef>
        <a:spcAft>
          <a:spcPct val="0"/>
        </a:spcAft>
        <a:defRPr sz="4400">
          <a:solidFill>
            <a:schemeClr val="tx2"/>
          </a:solidFill>
          <a:latin typeface="Verdana" pitchFamily="34" charset="0"/>
        </a:defRPr>
      </a:lvl3pPr>
      <a:lvl4pPr algn="l" rtl="0" fontAlgn="base">
        <a:spcBef>
          <a:spcPct val="0"/>
        </a:spcBef>
        <a:spcAft>
          <a:spcPct val="0"/>
        </a:spcAft>
        <a:defRPr sz="4400">
          <a:solidFill>
            <a:schemeClr val="tx2"/>
          </a:solidFill>
          <a:latin typeface="Verdana" pitchFamily="34" charset="0"/>
        </a:defRPr>
      </a:lvl4pPr>
      <a:lvl5pPr algn="l" rtl="0" fontAlgn="base">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defRPr sz="2800">
          <a:solidFill>
            <a:schemeClr val="tx1"/>
          </a:solidFill>
          <a:latin typeface="+mn-lt"/>
          <a:sym typeface="CommonBullets" pitchFamily="34" charset="2"/>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lr>
          <a:schemeClr val="hlink"/>
        </a:buClr>
        <a:buChar char="•"/>
        <a:defRPr sz="2000">
          <a:solidFill>
            <a:schemeClr val="tx1"/>
          </a:solidFill>
          <a:latin typeface="+mn-lt"/>
        </a:defRPr>
      </a:lvl4pPr>
      <a:lvl5pPr marL="2057400" indent="-228600" algn="l" rtl="0" fontAlgn="base">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86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Rectangle 4"/>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7" name="Rectangle 5"/>
          <p:cNvSpPr>
            <a:spLocks noGrp="1" noChangeArrowheads="1"/>
          </p:cNvSpPr>
          <p:nvPr>
            <p:ph type="ftr" sz="quarter" idx="3"/>
          </p:nvPr>
        </p:nvSpPr>
        <p:spPr>
          <a:xfrm>
            <a:off x="3124200" y="6245225"/>
            <a:ext cx="2895600" cy="476250"/>
          </a:xfrm>
          <a:prstGeom prst="rect">
            <a:avLst/>
          </a:prstGeom>
        </p:spPr>
        <p:txBody>
          <a:bodyPr/>
          <a:lstStyle>
            <a:lvl1pPr eaLnBrk="0" hangingPunct="0">
              <a:spcBef>
                <a:spcPct val="20000"/>
              </a:spcBef>
              <a:buClr>
                <a:schemeClr val="folHlink"/>
              </a:buClr>
              <a:buSzPct val="75000"/>
              <a:buFont typeface="Wingdings" pitchFamily="2" charset="2"/>
              <a:buChar char="n"/>
              <a:defRPr sz="2800"/>
            </a:lvl1pPr>
          </a:lstStyle>
          <a:p>
            <a:pPr>
              <a:defRPr/>
            </a:pPr>
            <a:endParaRPr lang="en-US"/>
          </a:p>
        </p:txBody>
      </p:sp>
      <p:sp>
        <p:nvSpPr>
          <p:cNvPr id="8" name="Rectangle 6"/>
          <p:cNvSpPr>
            <a:spLocks noGrp="1" noChangeArrowheads="1"/>
          </p:cNvSpPr>
          <p:nvPr>
            <p:ph type="sldNum" sz="quarter" idx="4"/>
          </p:nvPr>
        </p:nvSpPr>
        <p:spPr bwMode="auto">
          <a:xfrm>
            <a:off x="5276850" y="6562725"/>
            <a:ext cx="3895725" cy="2984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800" b="1">
                <a:solidFill>
                  <a:srgbClr val="336699"/>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smtClean="0">
                <a:solidFill>
                  <a:prstClr val="black">
                    <a:lumMod val="65000"/>
                    <a:lumOff val="35000"/>
                  </a:prstClr>
                </a:solidFill>
                <a:latin typeface="Century Gothic" pitchFamily="34" charset="0"/>
              </a:defRPr>
            </a:lvl1pPr>
          </a:lstStyle>
          <a:p>
            <a:pPr>
              <a:defRPr/>
            </a:pPr>
            <a:fld id="{3F8ABA65-7A13-40C6-B98E-D67A9DA7DD18}" type="datetimeFigureOut">
              <a:rPr lang="en-CA"/>
              <a:pPr>
                <a:defRPr/>
              </a:pPr>
              <a:t>20/08/2015</a:t>
            </a:fld>
            <a:endParaRPr lang="en-CA"/>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prstClr val="black">
                    <a:lumMod val="65000"/>
                    <a:lumOff val="35000"/>
                  </a:prstClr>
                </a:solidFill>
                <a:latin typeface="Century Gothic" pitchFamily="34" charset="0"/>
              </a:defRPr>
            </a:lvl1pPr>
          </a:lstStyle>
          <a:p>
            <a:pPr>
              <a:defRPr/>
            </a:pPr>
            <a:endParaRPr lang="en-CA"/>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smtClean="0">
                <a:solidFill>
                  <a:prstClr val="black">
                    <a:lumMod val="65000"/>
                    <a:lumOff val="35000"/>
                  </a:prstClr>
                </a:solidFill>
                <a:latin typeface="Century Gothic" pitchFamily="34" charset="0"/>
              </a:defRPr>
            </a:lvl1pPr>
          </a:lstStyle>
          <a:p>
            <a:pPr>
              <a:defRPr/>
            </a:pPr>
            <a:fld id="{450005FC-F7FF-49C9-8BA9-87F8325D4BC6}" type="slidenum">
              <a:rPr lang="en-CA"/>
              <a:pPr>
                <a:defRPr/>
              </a:pPr>
              <a:t>‹#›</a:t>
            </a:fld>
            <a:endParaRPr lang="en-CA"/>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Tree>
    <p:extLst>
      <p:ext uri="{BB962C8B-B14F-4D97-AF65-F5344CB8AC3E}">
        <p14:creationId xmlns:p14="http://schemas.microsoft.com/office/powerpoint/2010/main" val="3806611069"/>
      </p:ext>
    </p:extLst>
  </p:cSld>
  <p:clrMap bg1="lt1" tx1="dk1" bg2="lt2" tx2="dk2" accent1="accent1" accent2="accent2" accent3="accent3" accent4="accent4" accent5="accent5" accent6="accent6" hlink="hlink" folHlink="folHlink"/>
  <p:sldLayoutIdLst>
    <p:sldLayoutId id="2147483678" r:id="rId1"/>
  </p:sldLayoutIdLst>
  <p:txStyles>
    <p:titleStyle>
      <a:lvl1pPr algn="ctr" rtl="0" fontAlgn="base">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fontAlgn="base">
        <a:lnSpc>
          <a:spcPts val="5800"/>
        </a:lnSpc>
        <a:spcBef>
          <a:spcPct val="0"/>
        </a:spcBef>
        <a:spcAft>
          <a:spcPct val="0"/>
        </a:spcAft>
        <a:defRPr sz="5400">
          <a:solidFill>
            <a:schemeClr val="tx2"/>
          </a:solidFill>
          <a:latin typeface="Palatino Linotype" pitchFamily="18" charset="0"/>
        </a:defRPr>
      </a:lvl2pPr>
      <a:lvl3pPr algn="ctr" rtl="0" fontAlgn="base">
        <a:lnSpc>
          <a:spcPts val="5800"/>
        </a:lnSpc>
        <a:spcBef>
          <a:spcPct val="0"/>
        </a:spcBef>
        <a:spcAft>
          <a:spcPct val="0"/>
        </a:spcAft>
        <a:defRPr sz="5400">
          <a:solidFill>
            <a:schemeClr val="tx2"/>
          </a:solidFill>
          <a:latin typeface="Palatino Linotype" pitchFamily="18" charset="0"/>
        </a:defRPr>
      </a:lvl3pPr>
      <a:lvl4pPr algn="ctr" rtl="0" fontAlgn="base">
        <a:lnSpc>
          <a:spcPts val="5800"/>
        </a:lnSpc>
        <a:spcBef>
          <a:spcPct val="0"/>
        </a:spcBef>
        <a:spcAft>
          <a:spcPct val="0"/>
        </a:spcAft>
        <a:defRPr sz="5400">
          <a:solidFill>
            <a:schemeClr val="tx2"/>
          </a:solidFill>
          <a:latin typeface="Palatino Linotype" pitchFamily="18" charset="0"/>
        </a:defRPr>
      </a:lvl4pPr>
      <a:lvl5pPr algn="ctr" rtl="0" fontAlgn="base">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685800" y="2743200"/>
            <a:ext cx="8382000" cy="3810000"/>
          </a:xfrm>
        </p:spPr>
        <p:txBody>
          <a:bodyPr/>
          <a:lstStyle/>
          <a:p>
            <a:pPr>
              <a:buSzTx/>
            </a:pPr>
            <a:r>
              <a:rPr lang="en-US" sz="1600" b="1" dirty="0" smtClean="0">
                <a:solidFill>
                  <a:srgbClr val="C00000"/>
                </a:solidFill>
                <a:latin typeface="Times New Roman" pitchFamily="18" charset="0"/>
                <a:cs typeface="Times New Roman" pitchFamily="18" charset="0"/>
              </a:rPr>
              <a:t>1. </a:t>
            </a:r>
            <a:r>
              <a:rPr lang="en-US" sz="1600" dirty="0" smtClean="0">
                <a:solidFill>
                  <a:schemeClr val="hlink"/>
                </a:solidFill>
                <a:latin typeface="Times New Roman" pitchFamily="18" charset="0"/>
                <a:cs typeface="Times New Roman" pitchFamily="18" charset="0"/>
              </a:rPr>
              <a:t>CANADEM </a:t>
            </a:r>
            <a:r>
              <a:rPr lang="en-US" sz="1600" dirty="0">
                <a:solidFill>
                  <a:schemeClr val="hlink"/>
                </a:solidFill>
                <a:latin typeface="Times New Roman" pitchFamily="18" charset="0"/>
                <a:cs typeface="Times New Roman" pitchFamily="18" charset="0"/>
              </a:rPr>
              <a:t>has a </a:t>
            </a:r>
            <a:r>
              <a:rPr lang="en-US" sz="1600" b="1" dirty="0">
                <a:solidFill>
                  <a:schemeClr val="hlink"/>
                </a:solidFill>
                <a:latin typeface="Times New Roman" pitchFamily="18" charset="0"/>
                <a:cs typeface="Times New Roman" pitchFamily="18" charset="0"/>
              </a:rPr>
              <a:t>high tolerance for operational risks</a:t>
            </a:r>
          </a:p>
          <a:p>
            <a:pPr marL="457200" lvl="1" indent="0">
              <a:buFont typeface="Wingdings" pitchFamily="2" charset="2"/>
              <a:buChar char="Ø"/>
            </a:pPr>
            <a:r>
              <a:rPr lang="en-US" sz="1400" dirty="0">
                <a:solidFill>
                  <a:schemeClr val="hlink"/>
                </a:solidFill>
                <a:latin typeface="Times New Roman" pitchFamily="18" charset="0"/>
                <a:cs typeface="Times New Roman" pitchFamily="18" charset="0"/>
              </a:rPr>
              <a:t> </a:t>
            </a:r>
            <a:r>
              <a:rPr lang="en-US" sz="1400" dirty="0" smtClean="0">
                <a:solidFill>
                  <a:schemeClr val="hlink"/>
                </a:solidFill>
                <a:latin typeface="Times New Roman" pitchFamily="18" charset="0"/>
                <a:cs typeface="Times New Roman" pitchFamily="18" charset="0"/>
              </a:rPr>
              <a:t>Utility for UN, GoC and others, </a:t>
            </a:r>
            <a:r>
              <a:rPr lang="en-US" sz="1400" dirty="0">
                <a:solidFill>
                  <a:schemeClr val="hlink"/>
                </a:solidFill>
                <a:latin typeface="Times New Roman" pitchFamily="18" charset="0"/>
                <a:cs typeface="Times New Roman" pitchFamily="18" charset="0"/>
              </a:rPr>
              <a:t>as CANADEM </a:t>
            </a:r>
            <a:r>
              <a:rPr lang="en-US" sz="1400" dirty="0" smtClean="0">
                <a:solidFill>
                  <a:schemeClr val="hlink"/>
                </a:solidFill>
                <a:latin typeface="Times New Roman" pitchFamily="18" charset="0"/>
                <a:cs typeface="Times New Roman" pitchFamily="18" charset="0"/>
              </a:rPr>
              <a:t>is willing </a:t>
            </a:r>
            <a:r>
              <a:rPr lang="en-US" sz="1400" dirty="0">
                <a:solidFill>
                  <a:schemeClr val="hlink"/>
                </a:solidFill>
                <a:latin typeface="Times New Roman" pitchFamily="18" charset="0"/>
                <a:cs typeface="Times New Roman" pitchFamily="18" charset="0"/>
              </a:rPr>
              <a:t>to accept </a:t>
            </a:r>
            <a:r>
              <a:rPr lang="en-US" sz="1400" dirty="0" smtClean="0">
                <a:solidFill>
                  <a:schemeClr val="hlink"/>
                </a:solidFill>
                <a:latin typeface="Times New Roman" pitchFamily="18" charset="0"/>
                <a:cs typeface="Times New Roman" pitchFamily="18" charset="0"/>
              </a:rPr>
              <a:t>certain risks </a:t>
            </a:r>
            <a:r>
              <a:rPr lang="en-US" sz="1400" dirty="0">
                <a:solidFill>
                  <a:schemeClr val="hlink"/>
                </a:solidFill>
                <a:latin typeface="Times New Roman" pitchFamily="18" charset="0"/>
                <a:cs typeface="Times New Roman" pitchFamily="18" charset="0"/>
              </a:rPr>
              <a:t>that </a:t>
            </a:r>
            <a:r>
              <a:rPr lang="en-US" sz="1400" dirty="0" smtClean="0">
                <a:solidFill>
                  <a:schemeClr val="hlink"/>
                </a:solidFill>
                <a:latin typeface="Times New Roman" pitchFamily="18" charset="0"/>
                <a:cs typeface="Times New Roman" pitchFamily="18" charset="0"/>
              </a:rPr>
              <a:t>they need </a:t>
            </a:r>
            <a:r>
              <a:rPr lang="en-US" sz="1400" dirty="0">
                <a:solidFill>
                  <a:schemeClr val="hlink"/>
                </a:solidFill>
                <a:latin typeface="Times New Roman" pitchFamily="18" charset="0"/>
                <a:cs typeface="Times New Roman" pitchFamily="18" charset="0"/>
              </a:rPr>
              <a:t>to transfer.</a:t>
            </a:r>
          </a:p>
          <a:p>
            <a:pPr marL="457200" lvl="1" indent="0">
              <a:buFont typeface="Wingdings" pitchFamily="2" charset="2"/>
              <a:buChar char="Ø"/>
            </a:pPr>
            <a:r>
              <a:rPr lang="en-US" sz="1400" dirty="0">
                <a:solidFill>
                  <a:schemeClr val="hlink"/>
                </a:solidFill>
                <a:latin typeface="Times New Roman" pitchFamily="18" charset="0"/>
                <a:cs typeface="Times New Roman" pitchFamily="18" charset="0"/>
              </a:rPr>
              <a:t> </a:t>
            </a:r>
            <a:r>
              <a:rPr lang="en-US" sz="1400" dirty="0" smtClean="0">
                <a:solidFill>
                  <a:schemeClr val="hlink"/>
                </a:solidFill>
                <a:latin typeface="Times New Roman" pitchFamily="18" charset="0"/>
                <a:cs typeface="Times New Roman" pitchFamily="18" charset="0"/>
              </a:rPr>
              <a:t>Successful management of substantial </a:t>
            </a:r>
            <a:r>
              <a:rPr lang="en-US" sz="1400" dirty="0">
                <a:solidFill>
                  <a:schemeClr val="hlink"/>
                </a:solidFill>
                <a:latin typeface="Times New Roman" pitchFamily="18" charset="0"/>
                <a:cs typeface="Times New Roman" pitchFamily="18" charset="0"/>
              </a:rPr>
              <a:t>risk transferred from </a:t>
            </a:r>
            <a:r>
              <a:rPr lang="en-US" sz="1400" dirty="0" smtClean="0">
                <a:solidFill>
                  <a:schemeClr val="hlink"/>
                </a:solidFill>
                <a:latin typeface="Times New Roman" pitchFamily="18" charset="0"/>
                <a:cs typeface="Times New Roman" pitchFamily="18" charset="0"/>
              </a:rPr>
              <a:t>the UN, GoC </a:t>
            </a:r>
            <a:r>
              <a:rPr lang="en-US" sz="1400" dirty="0">
                <a:solidFill>
                  <a:schemeClr val="hlink"/>
                </a:solidFill>
                <a:latin typeface="Times New Roman" pitchFamily="18" charset="0"/>
                <a:cs typeface="Times New Roman" pitchFamily="18" charset="0"/>
              </a:rPr>
              <a:t>and others has </a:t>
            </a:r>
            <a:r>
              <a:rPr lang="en-US" sz="1400" dirty="0" smtClean="0">
                <a:solidFill>
                  <a:schemeClr val="hlink"/>
                </a:solidFill>
                <a:latin typeface="Times New Roman" pitchFamily="18" charset="0"/>
                <a:cs typeface="Times New Roman" pitchFamily="18" charset="0"/>
              </a:rPr>
              <a:t>created a </a:t>
            </a:r>
            <a:r>
              <a:rPr lang="en-US" sz="1400" dirty="0">
                <a:solidFill>
                  <a:schemeClr val="hlink"/>
                </a:solidFill>
                <a:latin typeface="Times New Roman" pitchFamily="18" charset="0"/>
                <a:cs typeface="Times New Roman" pitchFamily="18" charset="0"/>
              </a:rPr>
              <a:t>resilient organization confident in its Integrated Risk Management </a:t>
            </a:r>
            <a:r>
              <a:rPr lang="en-US" sz="1400" dirty="0" smtClean="0">
                <a:solidFill>
                  <a:schemeClr val="hlink"/>
                </a:solidFill>
                <a:latin typeface="Times New Roman" pitchFamily="18" charset="0"/>
                <a:cs typeface="Times New Roman" pitchFamily="18" charset="0"/>
              </a:rPr>
              <a:t>capacity.</a:t>
            </a:r>
            <a:endParaRPr lang="en-US" sz="1400" dirty="0">
              <a:solidFill>
                <a:schemeClr val="hlink"/>
              </a:solidFill>
              <a:latin typeface="Times New Roman" pitchFamily="18" charset="0"/>
              <a:cs typeface="Times New Roman" pitchFamily="18" charset="0"/>
            </a:endParaRPr>
          </a:p>
          <a:p>
            <a:pPr marL="457200" lvl="1" indent="0">
              <a:buFont typeface="Wingdings" pitchFamily="2" charset="2"/>
              <a:buChar char="Ø"/>
            </a:pPr>
            <a:endParaRPr lang="en-US" sz="900" dirty="0">
              <a:solidFill>
                <a:schemeClr val="hlink"/>
              </a:solidFill>
              <a:latin typeface="Times New Roman" pitchFamily="18" charset="0"/>
              <a:cs typeface="Times New Roman" pitchFamily="18" charset="0"/>
            </a:endParaRPr>
          </a:p>
          <a:p>
            <a:r>
              <a:rPr lang="en-US" sz="1600" b="1" dirty="0" smtClean="0">
                <a:solidFill>
                  <a:srgbClr val="C00000"/>
                </a:solidFill>
                <a:latin typeface="Times New Roman" pitchFamily="18" charset="0"/>
                <a:cs typeface="Times New Roman" pitchFamily="18" charset="0"/>
              </a:rPr>
              <a:t>2. </a:t>
            </a:r>
            <a:r>
              <a:rPr lang="en-US" sz="1600" dirty="0" smtClean="0">
                <a:solidFill>
                  <a:schemeClr val="hlink"/>
                </a:solidFill>
                <a:latin typeface="Times New Roman" pitchFamily="18" charset="0"/>
                <a:cs typeface="Times New Roman" pitchFamily="18" charset="0"/>
              </a:rPr>
              <a:t>CANADEM </a:t>
            </a:r>
            <a:r>
              <a:rPr lang="en-US" sz="1600" dirty="0">
                <a:solidFill>
                  <a:schemeClr val="hlink"/>
                </a:solidFill>
                <a:latin typeface="Times New Roman" pitchFamily="18" charset="0"/>
                <a:cs typeface="Times New Roman" pitchFamily="18" charset="0"/>
              </a:rPr>
              <a:t>is fiscally cautious and </a:t>
            </a:r>
            <a:r>
              <a:rPr lang="en-US" sz="1600" b="1" dirty="0">
                <a:solidFill>
                  <a:schemeClr val="hlink"/>
                </a:solidFill>
                <a:latin typeface="Times New Roman" pitchFamily="18" charset="0"/>
                <a:cs typeface="Times New Roman" pitchFamily="18" charset="0"/>
              </a:rPr>
              <a:t>financially risk-adverse </a:t>
            </a:r>
          </a:p>
          <a:p>
            <a:pPr marL="457200" lvl="1" indent="0">
              <a:buFont typeface="Wingdings" pitchFamily="2" charset="2"/>
              <a:buChar char="Ø"/>
            </a:pPr>
            <a:r>
              <a:rPr lang="en-US" sz="1400" dirty="0">
                <a:solidFill>
                  <a:schemeClr val="hlink"/>
                </a:solidFill>
                <a:latin typeface="Times New Roman" pitchFamily="18" charset="0"/>
                <a:cs typeface="Times New Roman" pitchFamily="18" charset="0"/>
              </a:rPr>
              <a:t> </a:t>
            </a:r>
            <a:r>
              <a:rPr lang="en-US" sz="1400" dirty="0" smtClean="0">
                <a:solidFill>
                  <a:schemeClr val="hlink"/>
                </a:solidFill>
                <a:latin typeface="Times New Roman" pitchFamily="18" charset="0"/>
                <a:cs typeface="Times New Roman" pitchFamily="18" charset="0"/>
              </a:rPr>
              <a:t>A CANADEM </a:t>
            </a:r>
            <a:r>
              <a:rPr lang="en-US" sz="1400" dirty="0">
                <a:solidFill>
                  <a:schemeClr val="hlink"/>
                </a:solidFill>
                <a:latin typeface="Times New Roman" pitchFamily="18" charset="0"/>
                <a:cs typeface="Times New Roman" pitchFamily="18" charset="0"/>
              </a:rPr>
              <a:t>financial management principle is that </a:t>
            </a:r>
            <a:r>
              <a:rPr lang="en-US" sz="1400" dirty="0" smtClean="0">
                <a:solidFill>
                  <a:schemeClr val="hlink"/>
                </a:solidFill>
                <a:latin typeface="Times New Roman" pitchFamily="18" charset="0"/>
                <a:cs typeface="Times New Roman" pitchFamily="18" charset="0"/>
              </a:rPr>
              <a:t>almost always it </a:t>
            </a:r>
            <a:r>
              <a:rPr lang="en-US" sz="1400" dirty="0">
                <a:solidFill>
                  <a:schemeClr val="hlink"/>
                </a:solidFill>
                <a:latin typeface="Times New Roman" pitchFamily="18" charset="0"/>
                <a:cs typeface="Times New Roman" pitchFamily="18" charset="0"/>
              </a:rPr>
              <a:t>is expending taxpayers’ </a:t>
            </a:r>
            <a:r>
              <a:rPr lang="en-US" sz="1400" dirty="0" smtClean="0">
                <a:solidFill>
                  <a:schemeClr val="hlink"/>
                </a:solidFill>
                <a:latin typeface="Times New Roman" pitchFamily="18" charset="0"/>
                <a:cs typeface="Times New Roman" pitchFamily="18" charset="0"/>
              </a:rPr>
              <a:t>funds, </a:t>
            </a:r>
            <a:r>
              <a:rPr lang="en-US" sz="1400" dirty="0">
                <a:solidFill>
                  <a:schemeClr val="hlink"/>
                </a:solidFill>
                <a:latin typeface="Times New Roman" pitchFamily="18" charset="0"/>
                <a:cs typeface="Times New Roman" pitchFamily="18" charset="0"/>
              </a:rPr>
              <a:t>and thus has a </a:t>
            </a:r>
            <a:r>
              <a:rPr lang="en-US" sz="1400" dirty="0" smtClean="0">
                <a:solidFill>
                  <a:schemeClr val="hlink"/>
                </a:solidFill>
                <a:latin typeface="Times New Roman" pitchFamily="18" charset="0"/>
                <a:cs typeface="Times New Roman" pitchFamily="18" charset="0"/>
              </a:rPr>
              <a:t>public-sector fiscal </a:t>
            </a:r>
            <a:r>
              <a:rPr lang="en-US" sz="1400" dirty="0">
                <a:solidFill>
                  <a:schemeClr val="hlink"/>
                </a:solidFill>
                <a:latin typeface="Times New Roman" pitchFamily="18" charset="0"/>
                <a:cs typeface="Times New Roman" pitchFamily="18" charset="0"/>
              </a:rPr>
              <a:t>responsibility to ensure sound financial management.</a:t>
            </a:r>
          </a:p>
          <a:p>
            <a:pPr marL="457200" lvl="1" indent="0">
              <a:buFont typeface="Wingdings" pitchFamily="2" charset="2"/>
              <a:buChar char="Ø"/>
            </a:pPr>
            <a:r>
              <a:rPr lang="en-US" sz="1400" dirty="0">
                <a:solidFill>
                  <a:schemeClr val="hlink"/>
                </a:solidFill>
                <a:latin typeface="Times New Roman" pitchFamily="18" charset="0"/>
                <a:cs typeface="Times New Roman" pitchFamily="18" charset="0"/>
              </a:rPr>
              <a:t> Having never had core funding, CANADEM is reliant on project funding that can be quite </a:t>
            </a:r>
            <a:r>
              <a:rPr lang="en-US" sz="1400" dirty="0" smtClean="0">
                <a:solidFill>
                  <a:schemeClr val="hlink"/>
                </a:solidFill>
                <a:latin typeface="Times New Roman" pitchFamily="18" charset="0"/>
                <a:cs typeface="Times New Roman" pitchFamily="18" charset="0"/>
              </a:rPr>
              <a:t>variable, a </a:t>
            </a:r>
            <a:r>
              <a:rPr lang="en-US" sz="1400" dirty="0">
                <a:solidFill>
                  <a:schemeClr val="hlink"/>
                </a:solidFill>
                <a:latin typeface="Times New Roman" pitchFamily="18" charset="0"/>
                <a:cs typeface="Times New Roman" pitchFamily="18" charset="0"/>
              </a:rPr>
              <a:t>further </a:t>
            </a:r>
            <a:r>
              <a:rPr lang="en-US" sz="1400" dirty="0" smtClean="0">
                <a:solidFill>
                  <a:schemeClr val="hlink"/>
                </a:solidFill>
                <a:latin typeface="Times New Roman" pitchFamily="18" charset="0"/>
                <a:cs typeface="Times New Roman" pitchFamily="18" charset="0"/>
              </a:rPr>
              <a:t>incentive to </a:t>
            </a:r>
            <a:r>
              <a:rPr lang="en-US" sz="1400" dirty="0">
                <a:solidFill>
                  <a:schemeClr val="hlink"/>
                </a:solidFill>
                <a:latin typeface="Times New Roman" pitchFamily="18" charset="0"/>
                <a:cs typeface="Times New Roman" pitchFamily="18" charset="0"/>
              </a:rPr>
              <a:t>be financially risk-adverse.</a:t>
            </a:r>
          </a:p>
          <a:p>
            <a:pPr marL="457200" lvl="1" indent="0">
              <a:buFont typeface="Wingdings" pitchFamily="2" charset="2"/>
              <a:buChar char="Ø"/>
            </a:pPr>
            <a:endParaRPr lang="en-US" sz="900" dirty="0">
              <a:solidFill>
                <a:schemeClr val="hlink"/>
              </a:solidFill>
              <a:latin typeface="Times New Roman" pitchFamily="18" charset="0"/>
              <a:cs typeface="Times New Roman" pitchFamily="18" charset="0"/>
            </a:endParaRPr>
          </a:p>
          <a:p>
            <a:pPr>
              <a:buSzTx/>
            </a:pPr>
            <a:r>
              <a:rPr lang="en-US" sz="1600" b="1" dirty="0" smtClean="0">
                <a:solidFill>
                  <a:srgbClr val="C00000"/>
                </a:solidFill>
                <a:latin typeface="Times New Roman" pitchFamily="18" charset="0"/>
                <a:cs typeface="Times New Roman" pitchFamily="18" charset="0"/>
              </a:rPr>
              <a:t>3.</a:t>
            </a:r>
            <a:r>
              <a:rPr lang="en-US" sz="1600" dirty="0" smtClean="0">
                <a:solidFill>
                  <a:schemeClr val="hlink"/>
                </a:solidFill>
                <a:latin typeface="Times New Roman" pitchFamily="18" charset="0"/>
                <a:cs typeface="Times New Roman" pitchFamily="18" charset="0"/>
              </a:rPr>
              <a:t> CANADEM </a:t>
            </a:r>
            <a:r>
              <a:rPr lang="en-US" sz="1600" dirty="0">
                <a:solidFill>
                  <a:schemeClr val="hlink"/>
                </a:solidFill>
                <a:latin typeface="Times New Roman" pitchFamily="18" charset="0"/>
                <a:cs typeface="Times New Roman" pitchFamily="18" charset="0"/>
              </a:rPr>
              <a:t>practices </a:t>
            </a:r>
            <a:r>
              <a:rPr lang="en-US" sz="1600" b="1" dirty="0">
                <a:solidFill>
                  <a:schemeClr val="hlink"/>
                </a:solidFill>
                <a:latin typeface="Times New Roman" pitchFamily="18" charset="0"/>
                <a:cs typeface="Times New Roman" pitchFamily="18" charset="0"/>
              </a:rPr>
              <a:t>Integrated Risk </a:t>
            </a:r>
            <a:r>
              <a:rPr lang="en-US" sz="1600" b="1" dirty="0" smtClean="0">
                <a:solidFill>
                  <a:schemeClr val="hlink"/>
                </a:solidFill>
                <a:latin typeface="Times New Roman" pitchFamily="18" charset="0"/>
                <a:cs typeface="Times New Roman" pitchFamily="18" charset="0"/>
              </a:rPr>
              <a:t>Management</a:t>
            </a:r>
            <a:r>
              <a:rPr lang="en-US" sz="1600" dirty="0" smtClean="0">
                <a:solidFill>
                  <a:schemeClr val="hlink"/>
                </a:solidFill>
                <a:latin typeface="Times New Roman" pitchFamily="18" charset="0"/>
                <a:cs typeface="Times New Roman" pitchFamily="18" charset="0"/>
              </a:rPr>
              <a:t>:</a:t>
            </a:r>
            <a:endParaRPr lang="en-US" sz="1600" dirty="0">
              <a:solidFill>
                <a:schemeClr val="hlink"/>
              </a:solidFill>
              <a:latin typeface="Times New Roman" pitchFamily="18" charset="0"/>
              <a:cs typeface="Times New Roman" pitchFamily="18" charset="0"/>
            </a:endParaRPr>
          </a:p>
          <a:p>
            <a:pPr marL="457200" lvl="1" indent="0">
              <a:buSzPct val="75000"/>
              <a:buFont typeface="Wingdings" pitchFamily="2" charset="2"/>
              <a:buChar char="Ø"/>
            </a:pPr>
            <a:r>
              <a:rPr lang="en-US" sz="1400" dirty="0" smtClean="0">
                <a:solidFill>
                  <a:schemeClr val="hlink"/>
                </a:solidFill>
                <a:latin typeface="Times New Roman" pitchFamily="18" charset="0"/>
                <a:cs typeface="Times New Roman" pitchFamily="18" charset="0"/>
              </a:rPr>
              <a:t> regularly assesses its current risk tolerance, e.g. the sufficiency of its operational reserve;</a:t>
            </a:r>
            <a:endParaRPr lang="en-US" sz="1400" dirty="0">
              <a:solidFill>
                <a:schemeClr val="hlink"/>
              </a:solidFill>
              <a:latin typeface="Times New Roman" pitchFamily="18" charset="0"/>
              <a:cs typeface="Times New Roman" pitchFamily="18" charset="0"/>
            </a:endParaRPr>
          </a:p>
          <a:p>
            <a:pPr marL="457200" lvl="1" indent="0">
              <a:buSzPct val="75000"/>
              <a:buFont typeface="Wingdings" pitchFamily="2" charset="2"/>
              <a:buChar char="Ø"/>
            </a:pPr>
            <a:r>
              <a:rPr lang="en-US" sz="1400" dirty="0">
                <a:solidFill>
                  <a:schemeClr val="hlink"/>
                </a:solidFill>
                <a:latin typeface="Times New Roman" pitchFamily="18" charset="0"/>
                <a:cs typeface="Times New Roman" pitchFamily="18" charset="0"/>
              </a:rPr>
              <a:t> </a:t>
            </a:r>
            <a:r>
              <a:rPr lang="en-US" sz="1400" dirty="0" smtClean="0">
                <a:solidFill>
                  <a:schemeClr val="hlink"/>
                </a:solidFill>
                <a:latin typeface="Times New Roman" pitchFamily="18" charset="0"/>
                <a:cs typeface="Times New Roman" pitchFamily="18" charset="0"/>
              </a:rPr>
              <a:t>identifies </a:t>
            </a:r>
            <a:r>
              <a:rPr lang="en-US" sz="1400" dirty="0">
                <a:solidFill>
                  <a:schemeClr val="hlink"/>
                </a:solidFill>
                <a:latin typeface="Times New Roman" pitchFamily="18" charset="0"/>
                <a:cs typeface="Times New Roman" pitchFamily="18" charset="0"/>
              </a:rPr>
              <a:t>and </a:t>
            </a:r>
            <a:r>
              <a:rPr lang="en-US" sz="1400" dirty="0" smtClean="0">
                <a:solidFill>
                  <a:schemeClr val="hlink"/>
                </a:solidFill>
                <a:latin typeface="Times New Roman" pitchFamily="18" charset="0"/>
                <a:cs typeface="Times New Roman" pitchFamily="18" charset="0"/>
              </a:rPr>
              <a:t>quantifies </a:t>
            </a:r>
            <a:r>
              <a:rPr lang="en-US" sz="1400" dirty="0">
                <a:solidFill>
                  <a:schemeClr val="hlink"/>
                </a:solidFill>
                <a:latin typeface="Times New Roman" pitchFamily="18" charset="0"/>
                <a:cs typeface="Times New Roman" pitchFamily="18" charset="0"/>
              </a:rPr>
              <a:t>risks, then </a:t>
            </a:r>
            <a:r>
              <a:rPr lang="en-US" sz="1400" dirty="0" smtClean="0">
                <a:solidFill>
                  <a:schemeClr val="hlink"/>
                </a:solidFill>
                <a:latin typeface="Times New Roman" pitchFamily="18" charset="0"/>
                <a:cs typeface="Times New Roman" pitchFamily="18" charset="0"/>
              </a:rPr>
              <a:t>effects risk </a:t>
            </a:r>
            <a:r>
              <a:rPr lang="en-US" sz="1400" dirty="0">
                <a:solidFill>
                  <a:schemeClr val="hlink"/>
                </a:solidFill>
                <a:latin typeface="Times New Roman" pitchFamily="18" charset="0"/>
                <a:cs typeface="Times New Roman" pitchFamily="18" charset="0"/>
              </a:rPr>
              <a:t>mitigation </a:t>
            </a:r>
            <a:r>
              <a:rPr lang="en-US" sz="1400" dirty="0" smtClean="0">
                <a:solidFill>
                  <a:schemeClr val="hlink"/>
                </a:solidFill>
                <a:latin typeface="Times New Roman" pitchFamily="18" charset="0"/>
                <a:cs typeface="Times New Roman" pitchFamily="18" charset="0"/>
              </a:rPr>
              <a:t>measures;</a:t>
            </a:r>
          </a:p>
          <a:p>
            <a:pPr marL="457200" lvl="1" indent="0">
              <a:buSzPct val="75000"/>
              <a:buFont typeface="Wingdings" pitchFamily="2" charset="2"/>
              <a:buChar char="Ø"/>
            </a:pPr>
            <a:r>
              <a:rPr lang="en-US" sz="1400" dirty="0">
                <a:solidFill>
                  <a:schemeClr val="hlink"/>
                </a:solidFill>
                <a:latin typeface="Times New Roman" pitchFamily="18" charset="0"/>
                <a:cs typeface="Times New Roman" pitchFamily="18" charset="0"/>
              </a:rPr>
              <a:t> </a:t>
            </a:r>
            <a:r>
              <a:rPr lang="en-US" sz="1400" dirty="0" smtClean="0">
                <a:solidFill>
                  <a:schemeClr val="hlink"/>
                </a:solidFill>
                <a:latin typeface="Times New Roman" pitchFamily="18" charset="0"/>
                <a:cs typeface="Times New Roman" pitchFamily="18" charset="0"/>
              </a:rPr>
              <a:t>designates Primaries, activity teams, and organization-wide cohesion on how to identify and address risk;</a:t>
            </a:r>
            <a:endParaRPr lang="en-US" sz="1400" dirty="0">
              <a:solidFill>
                <a:schemeClr val="hlink"/>
              </a:solidFill>
              <a:latin typeface="Times New Roman" pitchFamily="18" charset="0"/>
              <a:cs typeface="Times New Roman" pitchFamily="18" charset="0"/>
            </a:endParaRPr>
          </a:p>
          <a:p>
            <a:pPr marL="457200" lvl="1" indent="0">
              <a:buSzPct val="75000"/>
              <a:buFont typeface="Wingdings" pitchFamily="2" charset="2"/>
              <a:buChar char="Ø"/>
            </a:pPr>
            <a:r>
              <a:rPr lang="en-US" sz="1400" dirty="0">
                <a:solidFill>
                  <a:schemeClr val="hlink"/>
                </a:solidFill>
                <a:latin typeface="Times New Roman" pitchFamily="18" charset="0"/>
                <a:cs typeface="Times New Roman" pitchFamily="18" charset="0"/>
              </a:rPr>
              <a:t> </a:t>
            </a:r>
            <a:r>
              <a:rPr lang="en-US" sz="1400" dirty="0" smtClean="0">
                <a:solidFill>
                  <a:schemeClr val="hlink"/>
                </a:solidFill>
                <a:latin typeface="Times New Roman" pitchFamily="18" charset="0"/>
                <a:cs typeface="Times New Roman" pitchFamily="18" charset="0"/>
              </a:rPr>
              <a:t>manages </a:t>
            </a:r>
            <a:r>
              <a:rPr lang="en-US" sz="1400" dirty="0">
                <a:solidFill>
                  <a:schemeClr val="hlink"/>
                </a:solidFill>
                <a:latin typeface="Times New Roman" pitchFamily="18" charset="0"/>
                <a:cs typeface="Times New Roman" pitchFamily="18" charset="0"/>
              </a:rPr>
              <a:t>risks </a:t>
            </a:r>
            <a:r>
              <a:rPr lang="en-US" sz="1400" dirty="0" smtClean="0">
                <a:solidFill>
                  <a:schemeClr val="hlink"/>
                </a:solidFill>
                <a:latin typeface="Times New Roman" pitchFamily="18" charset="0"/>
                <a:cs typeface="Times New Roman" pitchFamily="18" charset="0"/>
              </a:rPr>
              <a:t>events so as to </a:t>
            </a:r>
            <a:r>
              <a:rPr lang="en-US" sz="1400" dirty="0">
                <a:solidFill>
                  <a:schemeClr val="hlink"/>
                </a:solidFill>
                <a:latin typeface="Times New Roman" pitchFamily="18" charset="0"/>
                <a:cs typeface="Times New Roman" pitchFamily="18" charset="0"/>
              </a:rPr>
              <a:t>avoid or limit actual </a:t>
            </a:r>
            <a:r>
              <a:rPr lang="en-US" sz="1400" dirty="0" smtClean="0">
                <a:solidFill>
                  <a:schemeClr val="hlink"/>
                </a:solidFill>
                <a:latin typeface="Times New Roman" pitchFamily="18" charset="0"/>
                <a:cs typeface="Times New Roman" pitchFamily="18" charset="0"/>
              </a:rPr>
              <a:t>harm</a:t>
            </a:r>
            <a:r>
              <a:rPr lang="en-US" sz="1400" dirty="0">
                <a:solidFill>
                  <a:schemeClr val="hlink"/>
                </a:solidFill>
                <a:latin typeface="Times New Roman" pitchFamily="18" charset="0"/>
                <a:cs typeface="Times New Roman" pitchFamily="18" charset="0"/>
              </a:rPr>
              <a:t>.</a:t>
            </a:r>
          </a:p>
        </p:txBody>
      </p:sp>
      <p:sp>
        <p:nvSpPr>
          <p:cNvPr id="2054" name="Rectangle 6"/>
          <p:cNvSpPr>
            <a:spLocks noChangeArrowheads="1"/>
          </p:cNvSpPr>
          <p:nvPr/>
        </p:nvSpPr>
        <p:spPr bwMode="auto">
          <a:xfrm>
            <a:off x="457200" y="533400"/>
            <a:ext cx="86868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Clr>
                <a:schemeClr val="folHlink"/>
              </a:buClr>
              <a:buSzPct val="75000"/>
              <a:buFont typeface="Wingdings" pitchFamily="2" charset="2"/>
              <a:buNone/>
            </a:pPr>
            <a:r>
              <a:rPr lang="en-US" sz="4400" b="1" dirty="0">
                <a:solidFill>
                  <a:schemeClr val="tx2"/>
                </a:solidFill>
              </a:rPr>
              <a:t>CANADEM </a:t>
            </a:r>
          </a:p>
          <a:p>
            <a:pPr algn="ctr">
              <a:spcBef>
                <a:spcPct val="20000"/>
              </a:spcBef>
              <a:buClr>
                <a:schemeClr val="folHlink"/>
              </a:buClr>
              <a:buSzPct val="75000"/>
              <a:buFont typeface="Wingdings" pitchFamily="2" charset="2"/>
              <a:buNone/>
            </a:pPr>
            <a:r>
              <a:rPr lang="en-US" sz="3600" b="1" i="1" dirty="0">
                <a:solidFill>
                  <a:schemeClr val="tx2"/>
                </a:solidFill>
              </a:rPr>
              <a:t>Integrated Risk </a:t>
            </a:r>
            <a:r>
              <a:rPr lang="en-US" sz="3600" b="1" i="1" dirty="0" smtClean="0">
                <a:solidFill>
                  <a:schemeClr val="tx2"/>
                </a:solidFill>
              </a:rPr>
              <a:t>Management</a:t>
            </a:r>
            <a:r>
              <a:rPr lang="en-US" sz="3600" b="1" i="1" dirty="0">
                <a:solidFill>
                  <a:schemeClr val="tx2"/>
                </a:solidFill>
              </a:rPr>
              <a:t> </a:t>
            </a:r>
            <a:r>
              <a:rPr lang="en-US" sz="3600" b="1" dirty="0" smtClean="0">
                <a:solidFill>
                  <a:schemeClr val="tx2"/>
                </a:solidFill>
              </a:rPr>
              <a:t>Doctrine &amp; Procedures</a:t>
            </a:r>
          </a:p>
        </p:txBody>
      </p:sp>
      <p:sp>
        <p:nvSpPr>
          <p:cNvPr id="7" name="Text Box 4"/>
          <p:cNvSpPr txBox="1">
            <a:spLocks noChangeArrowheads="1"/>
          </p:cNvSpPr>
          <p:nvPr/>
        </p:nvSpPr>
        <p:spPr bwMode="auto">
          <a:xfrm>
            <a:off x="8039100" y="6643688"/>
            <a:ext cx="10294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b="1" dirty="0"/>
              <a:t>Rev. </a:t>
            </a:r>
            <a:r>
              <a:rPr lang="en-US" sz="800" b="1" dirty="0" smtClean="0"/>
              <a:t>Aug 2015</a:t>
            </a:r>
            <a:endParaRPr lang="en-US" sz="800" b="1" dirty="0"/>
          </a:p>
        </p:txBody>
      </p:sp>
    </p:spTree>
    <p:extLst>
      <p:ext uri="{BB962C8B-B14F-4D97-AF65-F5344CB8AC3E}">
        <p14:creationId xmlns:p14="http://schemas.microsoft.com/office/powerpoint/2010/main" val="379809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150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wipe(left)">
                                      <p:cBhvr>
                                        <p:cTn id="7" dur="2000"/>
                                        <p:tgtEl>
                                          <p:spTgt spid="2051">
                                            <p:txEl>
                                              <p:pRg st="0" end="0"/>
                                            </p:txEl>
                                          </p:spTgt>
                                        </p:tgtEl>
                                      </p:cBhvr>
                                    </p:animEffect>
                                  </p:childTnLst>
                                </p:cTn>
                              </p:par>
                            </p:childTnLst>
                          </p:cTn>
                        </p:par>
                        <p:par>
                          <p:cTn id="8" fill="hold">
                            <p:stCondLst>
                              <p:cond delay="3500"/>
                            </p:stCondLst>
                            <p:childTnLst>
                              <p:par>
                                <p:cTn id="9" presetID="22" presetClass="entr" presetSubtype="8" fill="hold" nodeType="afterEffect">
                                  <p:stCondLst>
                                    <p:cond delay="500"/>
                                  </p:stCondLst>
                                  <p:childTnLst>
                                    <p:set>
                                      <p:cBhvr>
                                        <p:cTn id="10" dur="1" fill="hold">
                                          <p:stCondLst>
                                            <p:cond delay="0"/>
                                          </p:stCondLst>
                                        </p:cTn>
                                        <p:tgtEl>
                                          <p:spTgt spid="2051">
                                            <p:txEl>
                                              <p:pRg st="1" end="1"/>
                                            </p:txEl>
                                          </p:spTgt>
                                        </p:tgtEl>
                                        <p:attrNameLst>
                                          <p:attrName>style.visibility</p:attrName>
                                        </p:attrNameLst>
                                      </p:cBhvr>
                                      <p:to>
                                        <p:strVal val="visible"/>
                                      </p:to>
                                    </p:set>
                                    <p:animEffect transition="in" filter="wipe(left)">
                                      <p:cBhvr>
                                        <p:cTn id="11" dur="2000"/>
                                        <p:tgtEl>
                                          <p:spTgt spid="2051">
                                            <p:txEl>
                                              <p:pRg st="1" end="1"/>
                                            </p:txEl>
                                          </p:spTgt>
                                        </p:tgtEl>
                                      </p:cBhvr>
                                    </p:animEffect>
                                  </p:childTnLst>
                                </p:cTn>
                              </p:par>
                            </p:childTnLst>
                          </p:cTn>
                        </p:par>
                        <p:par>
                          <p:cTn id="12" fill="hold">
                            <p:stCondLst>
                              <p:cond delay="6000"/>
                            </p:stCondLst>
                            <p:childTnLst>
                              <p:par>
                                <p:cTn id="13" presetID="22" presetClass="entr" presetSubtype="8" fill="hold" nodeType="afterEffect">
                                  <p:stCondLst>
                                    <p:cond delay="500"/>
                                  </p:stCondLst>
                                  <p:childTnLst>
                                    <p:set>
                                      <p:cBhvr>
                                        <p:cTn id="14" dur="1" fill="hold">
                                          <p:stCondLst>
                                            <p:cond delay="0"/>
                                          </p:stCondLst>
                                        </p:cTn>
                                        <p:tgtEl>
                                          <p:spTgt spid="2051">
                                            <p:txEl>
                                              <p:pRg st="2" end="2"/>
                                            </p:txEl>
                                          </p:spTgt>
                                        </p:tgtEl>
                                        <p:attrNameLst>
                                          <p:attrName>style.visibility</p:attrName>
                                        </p:attrNameLst>
                                      </p:cBhvr>
                                      <p:to>
                                        <p:strVal val="visible"/>
                                      </p:to>
                                    </p:set>
                                    <p:animEffect transition="in" filter="wipe(left)">
                                      <p:cBhvr>
                                        <p:cTn id="15" dur="2000"/>
                                        <p:tgtEl>
                                          <p:spTgt spid="2051">
                                            <p:txEl>
                                              <p:pRg st="2" end="2"/>
                                            </p:txEl>
                                          </p:spTgt>
                                        </p:tgtEl>
                                      </p:cBhvr>
                                    </p:animEffect>
                                  </p:childTnLst>
                                </p:cTn>
                              </p:par>
                            </p:childTnLst>
                          </p:cTn>
                        </p:par>
                        <p:par>
                          <p:cTn id="16" fill="hold">
                            <p:stCondLst>
                              <p:cond delay="8500"/>
                            </p:stCondLst>
                            <p:childTnLst>
                              <p:par>
                                <p:cTn id="17" presetID="22" presetClass="entr" presetSubtype="8" fill="hold" nodeType="afterEffect">
                                  <p:stCondLst>
                                    <p:cond delay="1500"/>
                                  </p:stCondLst>
                                  <p:childTnLst>
                                    <p:set>
                                      <p:cBhvr>
                                        <p:cTn id="18" dur="1" fill="hold">
                                          <p:stCondLst>
                                            <p:cond delay="0"/>
                                          </p:stCondLst>
                                        </p:cTn>
                                        <p:tgtEl>
                                          <p:spTgt spid="2051">
                                            <p:txEl>
                                              <p:pRg st="4" end="4"/>
                                            </p:txEl>
                                          </p:spTgt>
                                        </p:tgtEl>
                                        <p:attrNameLst>
                                          <p:attrName>style.visibility</p:attrName>
                                        </p:attrNameLst>
                                      </p:cBhvr>
                                      <p:to>
                                        <p:strVal val="visible"/>
                                      </p:to>
                                    </p:set>
                                    <p:animEffect transition="in" filter="wipe(left)">
                                      <p:cBhvr>
                                        <p:cTn id="19" dur="2000"/>
                                        <p:tgtEl>
                                          <p:spTgt spid="2051">
                                            <p:txEl>
                                              <p:pRg st="4" end="4"/>
                                            </p:txEl>
                                          </p:spTgt>
                                        </p:tgtEl>
                                      </p:cBhvr>
                                    </p:animEffect>
                                  </p:childTnLst>
                                </p:cTn>
                              </p:par>
                            </p:childTnLst>
                          </p:cTn>
                        </p:par>
                        <p:par>
                          <p:cTn id="20" fill="hold">
                            <p:stCondLst>
                              <p:cond delay="12000"/>
                            </p:stCondLst>
                            <p:childTnLst>
                              <p:par>
                                <p:cTn id="21" presetID="22" presetClass="entr" presetSubtype="8" fill="hold" nodeType="afterEffect">
                                  <p:stCondLst>
                                    <p:cond delay="500"/>
                                  </p:stCondLst>
                                  <p:childTnLst>
                                    <p:set>
                                      <p:cBhvr>
                                        <p:cTn id="22" dur="1" fill="hold">
                                          <p:stCondLst>
                                            <p:cond delay="0"/>
                                          </p:stCondLst>
                                        </p:cTn>
                                        <p:tgtEl>
                                          <p:spTgt spid="2051">
                                            <p:txEl>
                                              <p:pRg st="5" end="5"/>
                                            </p:txEl>
                                          </p:spTgt>
                                        </p:tgtEl>
                                        <p:attrNameLst>
                                          <p:attrName>style.visibility</p:attrName>
                                        </p:attrNameLst>
                                      </p:cBhvr>
                                      <p:to>
                                        <p:strVal val="visible"/>
                                      </p:to>
                                    </p:set>
                                    <p:animEffect transition="in" filter="wipe(left)">
                                      <p:cBhvr>
                                        <p:cTn id="23" dur="2000"/>
                                        <p:tgtEl>
                                          <p:spTgt spid="2051">
                                            <p:txEl>
                                              <p:pRg st="5" end="5"/>
                                            </p:txEl>
                                          </p:spTgt>
                                        </p:tgtEl>
                                      </p:cBhvr>
                                    </p:animEffect>
                                  </p:childTnLst>
                                </p:cTn>
                              </p:par>
                            </p:childTnLst>
                          </p:cTn>
                        </p:par>
                        <p:par>
                          <p:cTn id="24" fill="hold">
                            <p:stCondLst>
                              <p:cond delay="14500"/>
                            </p:stCondLst>
                            <p:childTnLst>
                              <p:par>
                                <p:cTn id="25" presetID="22" presetClass="entr" presetSubtype="8" fill="hold" nodeType="afterEffect">
                                  <p:stCondLst>
                                    <p:cond delay="500"/>
                                  </p:stCondLst>
                                  <p:childTnLst>
                                    <p:set>
                                      <p:cBhvr>
                                        <p:cTn id="26" dur="1" fill="hold">
                                          <p:stCondLst>
                                            <p:cond delay="0"/>
                                          </p:stCondLst>
                                        </p:cTn>
                                        <p:tgtEl>
                                          <p:spTgt spid="2051">
                                            <p:txEl>
                                              <p:pRg st="6" end="6"/>
                                            </p:txEl>
                                          </p:spTgt>
                                        </p:tgtEl>
                                        <p:attrNameLst>
                                          <p:attrName>style.visibility</p:attrName>
                                        </p:attrNameLst>
                                      </p:cBhvr>
                                      <p:to>
                                        <p:strVal val="visible"/>
                                      </p:to>
                                    </p:set>
                                    <p:animEffect transition="in" filter="wipe(left)">
                                      <p:cBhvr>
                                        <p:cTn id="27" dur="2000"/>
                                        <p:tgtEl>
                                          <p:spTgt spid="2051">
                                            <p:txEl>
                                              <p:pRg st="6" end="6"/>
                                            </p:txEl>
                                          </p:spTgt>
                                        </p:tgtEl>
                                      </p:cBhvr>
                                    </p:animEffect>
                                  </p:childTnLst>
                                </p:cTn>
                              </p:par>
                            </p:childTnLst>
                          </p:cTn>
                        </p:par>
                        <p:par>
                          <p:cTn id="28" fill="hold">
                            <p:stCondLst>
                              <p:cond delay="17000"/>
                            </p:stCondLst>
                            <p:childTnLst>
                              <p:par>
                                <p:cTn id="29" presetID="22" presetClass="entr" presetSubtype="8" fill="hold" nodeType="afterEffect">
                                  <p:stCondLst>
                                    <p:cond delay="1500"/>
                                  </p:stCondLst>
                                  <p:childTnLst>
                                    <p:set>
                                      <p:cBhvr>
                                        <p:cTn id="30" dur="1" fill="hold">
                                          <p:stCondLst>
                                            <p:cond delay="0"/>
                                          </p:stCondLst>
                                        </p:cTn>
                                        <p:tgtEl>
                                          <p:spTgt spid="2051">
                                            <p:txEl>
                                              <p:pRg st="8" end="8"/>
                                            </p:txEl>
                                          </p:spTgt>
                                        </p:tgtEl>
                                        <p:attrNameLst>
                                          <p:attrName>style.visibility</p:attrName>
                                        </p:attrNameLst>
                                      </p:cBhvr>
                                      <p:to>
                                        <p:strVal val="visible"/>
                                      </p:to>
                                    </p:set>
                                    <p:animEffect transition="in" filter="wipe(left)">
                                      <p:cBhvr>
                                        <p:cTn id="31" dur="2000"/>
                                        <p:tgtEl>
                                          <p:spTgt spid="2051">
                                            <p:txEl>
                                              <p:pRg st="8" end="8"/>
                                            </p:txEl>
                                          </p:spTgt>
                                        </p:tgtEl>
                                      </p:cBhvr>
                                    </p:animEffect>
                                  </p:childTnLst>
                                </p:cTn>
                              </p:par>
                            </p:childTnLst>
                          </p:cTn>
                        </p:par>
                        <p:par>
                          <p:cTn id="32" fill="hold">
                            <p:stCondLst>
                              <p:cond delay="20500"/>
                            </p:stCondLst>
                            <p:childTnLst>
                              <p:par>
                                <p:cTn id="33" presetID="22" presetClass="entr" presetSubtype="8" fill="hold" nodeType="afterEffect">
                                  <p:stCondLst>
                                    <p:cond delay="500"/>
                                  </p:stCondLst>
                                  <p:childTnLst>
                                    <p:set>
                                      <p:cBhvr>
                                        <p:cTn id="34" dur="1" fill="hold">
                                          <p:stCondLst>
                                            <p:cond delay="0"/>
                                          </p:stCondLst>
                                        </p:cTn>
                                        <p:tgtEl>
                                          <p:spTgt spid="2051">
                                            <p:txEl>
                                              <p:pRg st="9" end="9"/>
                                            </p:txEl>
                                          </p:spTgt>
                                        </p:tgtEl>
                                        <p:attrNameLst>
                                          <p:attrName>style.visibility</p:attrName>
                                        </p:attrNameLst>
                                      </p:cBhvr>
                                      <p:to>
                                        <p:strVal val="visible"/>
                                      </p:to>
                                    </p:set>
                                    <p:animEffect transition="in" filter="wipe(left)">
                                      <p:cBhvr>
                                        <p:cTn id="35" dur="2000"/>
                                        <p:tgtEl>
                                          <p:spTgt spid="2051">
                                            <p:txEl>
                                              <p:pRg st="9" end="9"/>
                                            </p:txEl>
                                          </p:spTgt>
                                        </p:tgtEl>
                                      </p:cBhvr>
                                    </p:animEffect>
                                  </p:childTnLst>
                                </p:cTn>
                              </p:par>
                            </p:childTnLst>
                          </p:cTn>
                        </p:par>
                        <p:par>
                          <p:cTn id="36" fill="hold">
                            <p:stCondLst>
                              <p:cond delay="23000"/>
                            </p:stCondLst>
                            <p:childTnLst>
                              <p:par>
                                <p:cTn id="37" presetID="22" presetClass="entr" presetSubtype="8" fill="hold" nodeType="afterEffect">
                                  <p:stCondLst>
                                    <p:cond delay="500"/>
                                  </p:stCondLst>
                                  <p:childTnLst>
                                    <p:set>
                                      <p:cBhvr>
                                        <p:cTn id="38" dur="1" fill="hold">
                                          <p:stCondLst>
                                            <p:cond delay="0"/>
                                          </p:stCondLst>
                                        </p:cTn>
                                        <p:tgtEl>
                                          <p:spTgt spid="2051">
                                            <p:txEl>
                                              <p:pRg st="10" end="10"/>
                                            </p:txEl>
                                          </p:spTgt>
                                        </p:tgtEl>
                                        <p:attrNameLst>
                                          <p:attrName>style.visibility</p:attrName>
                                        </p:attrNameLst>
                                      </p:cBhvr>
                                      <p:to>
                                        <p:strVal val="visible"/>
                                      </p:to>
                                    </p:set>
                                    <p:animEffect transition="in" filter="wipe(left)">
                                      <p:cBhvr>
                                        <p:cTn id="39" dur="2000"/>
                                        <p:tgtEl>
                                          <p:spTgt spid="2051">
                                            <p:txEl>
                                              <p:pRg st="10" end="10"/>
                                            </p:txEl>
                                          </p:spTgt>
                                        </p:tgtEl>
                                      </p:cBhvr>
                                    </p:animEffect>
                                  </p:childTnLst>
                                </p:cTn>
                              </p:par>
                            </p:childTnLst>
                          </p:cTn>
                        </p:par>
                        <p:par>
                          <p:cTn id="40" fill="hold">
                            <p:stCondLst>
                              <p:cond delay="25500"/>
                            </p:stCondLst>
                            <p:childTnLst>
                              <p:par>
                                <p:cTn id="41" presetID="22" presetClass="entr" presetSubtype="8" fill="hold" nodeType="afterEffect">
                                  <p:stCondLst>
                                    <p:cond delay="500"/>
                                  </p:stCondLst>
                                  <p:childTnLst>
                                    <p:set>
                                      <p:cBhvr>
                                        <p:cTn id="42" dur="1" fill="hold">
                                          <p:stCondLst>
                                            <p:cond delay="0"/>
                                          </p:stCondLst>
                                        </p:cTn>
                                        <p:tgtEl>
                                          <p:spTgt spid="2051">
                                            <p:txEl>
                                              <p:pRg st="11" end="11"/>
                                            </p:txEl>
                                          </p:spTgt>
                                        </p:tgtEl>
                                        <p:attrNameLst>
                                          <p:attrName>style.visibility</p:attrName>
                                        </p:attrNameLst>
                                      </p:cBhvr>
                                      <p:to>
                                        <p:strVal val="visible"/>
                                      </p:to>
                                    </p:set>
                                    <p:animEffect transition="in" filter="wipe(left)">
                                      <p:cBhvr>
                                        <p:cTn id="43" dur="2000"/>
                                        <p:tgtEl>
                                          <p:spTgt spid="2051">
                                            <p:txEl>
                                              <p:pRg st="11" end="11"/>
                                            </p:txEl>
                                          </p:spTgt>
                                        </p:tgtEl>
                                      </p:cBhvr>
                                    </p:animEffect>
                                  </p:childTnLst>
                                </p:cTn>
                              </p:par>
                            </p:childTnLst>
                          </p:cTn>
                        </p:par>
                        <p:par>
                          <p:cTn id="44" fill="hold">
                            <p:stCondLst>
                              <p:cond delay="28000"/>
                            </p:stCondLst>
                            <p:childTnLst>
                              <p:par>
                                <p:cTn id="45" presetID="22" presetClass="entr" presetSubtype="8" fill="hold" nodeType="afterEffect">
                                  <p:stCondLst>
                                    <p:cond delay="500"/>
                                  </p:stCondLst>
                                  <p:childTnLst>
                                    <p:set>
                                      <p:cBhvr>
                                        <p:cTn id="46" dur="1" fill="hold">
                                          <p:stCondLst>
                                            <p:cond delay="0"/>
                                          </p:stCondLst>
                                        </p:cTn>
                                        <p:tgtEl>
                                          <p:spTgt spid="2051">
                                            <p:txEl>
                                              <p:pRg st="12" end="12"/>
                                            </p:txEl>
                                          </p:spTgt>
                                        </p:tgtEl>
                                        <p:attrNameLst>
                                          <p:attrName>style.visibility</p:attrName>
                                        </p:attrNameLst>
                                      </p:cBhvr>
                                      <p:to>
                                        <p:strVal val="visible"/>
                                      </p:to>
                                    </p:set>
                                    <p:animEffect transition="in" filter="wipe(left)">
                                      <p:cBhvr>
                                        <p:cTn id="47" dur="2000"/>
                                        <p:tgtEl>
                                          <p:spTgt spid="205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71538" y="312738"/>
            <a:ext cx="8162925" cy="1311275"/>
          </a:xfrm>
        </p:spPr>
        <p:txBody>
          <a:bodyPr/>
          <a:lstStyle/>
          <a:p>
            <a:r>
              <a:rPr lang="en-US" sz="4000" dirty="0"/>
              <a:t>CANADEM Risk Management </a:t>
            </a:r>
            <a:br>
              <a:rPr lang="en-US" sz="4000" dirty="0"/>
            </a:br>
            <a:r>
              <a:rPr lang="en-US" sz="4000" dirty="0"/>
              <a:t>Roles &amp; Responsibilities</a:t>
            </a:r>
          </a:p>
        </p:txBody>
      </p:sp>
      <p:sp>
        <p:nvSpPr>
          <p:cNvPr id="40963" name="Rectangle 3"/>
          <p:cNvSpPr>
            <a:spLocks noGrp="1" noChangeArrowheads="1"/>
          </p:cNvSpPr>
          <p:nvPr>
            <p:ph type="body" idx="1"/>
          </p:nvPr>
        </p:nvSpPr>
        <p:spPr>
          <a:xfrm>
            <a:off x="609600" y="1752600"/>
            <a:ext cx="8413750" cy="3886200"/>
          </a:xfrm>
        </p:spPr>
        <p:txBody>
          <a:bodyPr/>
          <a:lstStyle/>
          <a:p>
            <a:pPr>
              <a:lnSpc>
                <a:spcPct val="80000"/>
              </a:lnSpc>
            </a:pPr>
            <a:r>
              <a:rPr lang="en-US" sz="2000" dirty="0">
                <a:latin typeface="Times New Roman" pitchFamily="18" charset="0"/>
                <a:cs typeface="Times New Roman" pitchFamily="18" charset="0"/>
              </a:rPr>
              <a:t>Board</a:t>
            </a:r>
            <a:r>
              <a:rPr lang="en-US" sz="2400" dirty="0">
                <a:latin typeface="Times New Roman" pitchFamily="18" charset="0"/>
                <a:cs typeface="Times New Roman" pitchFamily="18" charset="0"/>
              </a:rPr>
              <a:t>: </a:t>
            </a:r>
            <a:r>
              <a:rPr lang="en-US" sz="1400" dirty="0">
                <a:latin typeface="Times New Roman" pitchFamily="18" charset="0"/>
                <a:cs typeface="Times New Roman" pitchFamily="18" charset="0"/>
              </a:rPr>
              <a:t>Strategic direction on risk tolerance and risk management.</a:t>
            </a:r>
          </a:p>
          <a:p>
            <a:pPr>
              <a:lnSpc>
                <a:spcPct val="80000"/>
              </a:lnSpc>
            </a:pPr>
            <a:r>
              <a:rPr lang="en-US" sz="1800" dirty="0">
                <a:latin typeface="Times New Roman" pitchFamily="18" charset="0"/>
                <a:cs typeface="Times New Roman" pitchFamily="18" charset="0"/>
              </a:rPr>
              <a:t>Executive Director</a:t>
            </a:r>
          </a:p>
          <a:p>
            <a:pPr lvl="1">
              <a:lnSpc>
                <a:spcPct val="80000"/>
              </a:lnSpc>
              <a:buClr>
                <a:schemeClr val="tx2"/>
              </a:buClr>
              <a:buSzPct val="150000"/>
              <a:buFont typeface="Arial" pitchFamily="34" charset="0"/>
              <a:buChar char="•"/>
            </a:pPr>
            <a:r>
              <a:rPr lang="en-US" sz="1400" dirty="0" smtClean="0">
                <a:latin typeface="Times New Roman" pitchFamily="18" charset="0"/>
                <a:cs typeface="Times New Roman" pitchFamily="18" charset="0"/>
              </a:rPr>
              <a:t>Cultivate a </a:t>
            </a:r>
            <a:r>
              <a:rPr lang="en-US" sz="1400" b="1" dirty="0" smtClean="0">
                <a:latin typeface="Times New Roman" pitchFamily="18" charset="0"/>
                <a:cs typeface="Times New Roman" pitchFamily="18" charset="0"/>
              </a:rPr>
              <a:t>culture</a:t>
            </a:r>
            <a:r>
              <a:rPr lang="en-US" sz="1400" dirty="0" smtClean="0">
                <a:latin typeface="Times New Roman" pitchFamily="18" charset="0"/>
                <a:cs typeface="Times New Roman" pitchFamily="18" charset="0"/>
              </a:rPr>
              <a:t> of risk management, sensible risk taking, and team cohesion with </a:t>
            </a:r>
            <a:r>
              <a:rPr lang="en-US" sz="1400" i="1" dirty="0" smtClean="0">
                <a:latin typeface="Times New Roman" pitchFamily="18" charset="0"/>
                <a:cs typeface="Times New Roman" pitchFamily="18" charset="0"/>
              </a:rPr>
              <a:t>all-of-CANADEM 360° alert &amp; support </a:t>
            </a:r>
            <a:r>
              <a:rPr lang="en-US" sz="1400" dirty="0" smtClean="0">
                <a:latin typeface="Times New Roman" pitchFamily="18" charset="0"/>
                <a:cs typeface="Times New Roman" pitchFamily="18" charset="0"/>
              </a:rPr>
              <a:t>as part of CANADEM’s </a:t>
            </a:r>
            <a:r>
              <a:rPr lang="en-US" sz="1400" i="1" dirty="0" smtClean="0">
                <a:latin typeface="Times New Roman" pitchFamily="18" charset="0"/>
                <a:cs typeface="Times New Roman" pitchFamily="18" charset="0"/>
              </a:rPr>
              <a:t>Integrated Risk Management</a:t>
            </a:r>
            <a:r>
              <a:rPr lang="en-US" sz="1400" dirty="0" smtClean="0">
                <a:latin typeface="Times New Roman" pitchFamily="18" charset="0"/>
                <a:cs typeface="Times New Roman" pitchFamily="18" charset="0"/>
              </a:rPr>
              <a:t>;</a:t>
            </a:r>
          </a:p>
          <a:p>
            <a:pPr lvl="1">
              <a:lnSpc>
                <a:spcPct val="80000"/>
              </a:lnSpc>
              <a:buClr>
                <a:schemeClr val="tx2"/>
              </a:buClr>
              <a:buSzPct val="150000"/>
              <a:buFont typeface="Arial" pitchFamily="34" charset="0"/>
              <a:buChar char="•"/>
            </a:pPr>
            <a:r>
              <a:rPr lang="en-US" sz="1400" dirty="0" smtClean="0">
                <a:latin typeface="Times New Roman" pitchFamily="18" charset="0"/>
                <a:cs typeface="Times New Roman" pitchFamily="18" charset="0"/>
              </a:rPr>
              <a:t>Ensure </a:t>
            </a:r>
            <a:r>
              <a:rPr lang="en-US" sz="1400" b="1" dirty="0" smtClean="0">
                <a:latin typeface="Times New Roman" pitchFamily="18" charset="0"/>
                <a:cs typeface="Times New Roman" pitchFamily="18" charset="0"/>
              </a:rPr>
              <a:t>strategic </a:t>
            </a:r>
            <a:r>
              <a:rPr lang="en-US" sz="1400" dirty="0" smtClean="0">
                <a:latin typeface="Times New Roman" pitchFamily="18" charset="0"/>
                <a:cs typeface="Times New Roman" pitchFamily="18" charset="0"/>
              </a:rPr>
              <a:t>risks are identified, assessed, and managed;</a:t>
            </a:r>
          </a:p>
          <a:p>
            <a:pPr lvl="1">
              <a:lnSpc>
                <a:spcPct val="80000"/>
              </a:lnSpc>
              <a:buClr>
                <a:schemeClr val="tx2"/>
              </a:buClr>
              <a:buSzPct val="150000"/>
              <a:buFont typeface="Arial" pitchFamily="34" charset="0"/>
              <a:buChar char="•"/>
            </a:pPr>
            <a:r>
              <a:rPr lang="en-US" sz="1400" b="1" dirty="0" smtClean="0">
                <a:latin typeface="Times New Roman" pitchFamily="18" charset="0"/>
                <a:cs typeface="Times New Roman" pitchFamily="18" charset="0"/>
              </a:rPr>
              <a:t>Operational</a:t>
            </a:r>
            <a:r>
              <a:rPr lang="en-US" sz="1400" dirty="0" smtClean="0">
                <a:latin typeface="Times New Roman" pitchFamily="18" charset="0"/>
                <a:cs typeface="Times New Roman" pitchFamily="18" charset="0"/>
              </a:rPr>
              <a:t> Risk – can delegate yet ED retains ultimate responsibility for all risks.</a:t>
            </a:r>
          </a:p>
          <a:p>
            <a:pPr lvl="2">
              <a:lnSpc>
                <a:spcPct val="80000"/>
              </a:lnSpc>
              <a:buSzPct val="150000"/>
              <a:buFont typeface="Arial" pitchFamily="34" charset="0"/>
              <a:buChar char="•"/>
            </a:pPr>
            <a:r>
              <a:rPr lang="en-US" sz="1200" dirty="0" smtClean="0">
                <a:latin typeface="Times New Roman" pitchFamily="18" charset="0"/>
                <a:cs typeface="Times New Roman" pitchFamily="18" charset="0"/>
              </a:rPr>
              <a:t>Provide guidance on operational risk management;</a:t>
            </a:r>
          </a:p>
          <a:p>
            <a:pPr lvl="2">
              <a:lnSpc>
                <a:spcPct val="80000"/>
              </a:lnSpc>
              <a:buSzPct val="150000"/>
              <a:buFont typeface="Arial" pitchFamily="34" charset="0"/>
              <a:buChar char="•"/>
            </a:pPr>
            <a:r>
              <a:rPr lang="en-US" sz="1200" dirty="0" smtClean="0">
                <a:latin typeface="Times New Roman" pitchFamily="18" charset="0"/>
                <a:cs typeface="Times New Roman" pitchFamily="18" charset="0"/>
              </a:rPr>
              <a:t>Engaged by Primaries as required for operational </a:t>
            </a:r>
            <a:r>
              <a:rPr lang="en-US" sz="1200" dirty="0">
                <a:latin typeface="Times New Roman" pitchFamily="18" charset="0"/>
                <a:cs typeface="Times New Roman" pitchFamily="18" charset="0"/>
              </a:rPr>
              <a:t>risk </a:t>
            </a:r>
            <a:r>
              <a:rPr lang="en-US" sz="1200" dirty="0" smtClean="0">
                <a:latin typeface="Times New Roman" pitchFamily="18" charset="0"/>
                <a:cs typeface="Times New Roman" pitchFamily="18" charset="0"/>
              </a:rPr>
              <a:t>management. </a:t>
            </a:r>
            <a:endParaRPr lang="en-US" sz="1200" dirty="0">
              <a:latin typeface="Times New Roman" pitchFamily="18" charset="0"/>
              <a:cs typeface="Times New Roman" pitchFamily="18" charset="0"/>
            </a:endParaRPr>
          </a:p>
          <a:p>
            <a:pPr>
              <a:lnSpc>
                <a:spcPct val="80000"/>
              </a:lnSpc>
            </a:pPr>
            <a:r>
              <a:rPr lang="en-US" sz="1800" dirty="0">
                <a:latin typeface="Times New Roman" pitchFamily="18" charset="0"/>
                <a:cs typeface="Times New Roman" pitchFamily="18" charset="0"/>
              </a:rPr>
              <a:t>Division/Unit Heads</a:t>
            </a:r>
          </a:p>
          <a:p>
            <a:pPr lvl="1">
              <a:lnSpc>
                <a:spcPct val="80000"/>
              </a:lnSpc>
              <a:buClr>
                <a:srgbClr val="002060"/>
              </a:buClr>
              <a:buSzPct val="150000"/>
              <a:buFont typeface="Arial" pitchFamily="34" charset="0"/>
              <a:buChar char="•"/>
            </a:pPr>
            <a:r>
              <a:rPr lang="en-US" sz="1400" dirty="0">
                <a:latin typeface="Times New Roman" pitchFamily="18" charset="0"/>
                <a:cs typeface="Times New Roman" pitchFamily="18" charset="0"/>
              </a:rPr>
              <a:t>Ensure division/unit operational risks are identified, assessed, and managed;</a:t>
            </a:r>
          </a:p>
          <a:p>
            <a:pPr lvl="1">
              <a:lnSpc>
                <a:spcPct val="80000"/>
              </a:lnSpc>
              <a:buClr>
                <a:srgbClr val="002060"/>
              </a:buClr>
              <a:buSzPct val="150000"/>
              <a:buFont typeface="Arial" pitchFamily="34" charset="0"/>
              <a:buChar char="•"/>
            </a:pPr>
            <a:r>
              <a:rPr lang="en-US" sz="1400" dirty="0" smtClean="0">
                <a:latin typeface="Times New Roman" pitchFamily="18" charset="0"/>
                <a:cs typeface="Times New Roman" pitchFamily="18" charset="0"/>
              </a:rPr>
              <a:t>Cultivate a culture </a:t>
            </a:r>
            <a:r>
              <a:rPr lang="en-US" sz="1400" dirty="0">
                <a:latin typeface="Times New Roman" pitchFamily="18" charset="0"/>
                <a:cs typeface="Times New Roman" pitchFamily="18" charset="0"/>
              </a:rPr>
              <a:t>of risk management, sensible risk taking, and team </a:t>
            </a:r>
            <a:r>
              <a:rPr lang="en-US" sz="1400" dirty="0" smtClean="0">
                <a:latin typeface="Times New Roman" pitchFamily="18" charset="0"/>
                <a:cs typeface="Times New Roman" pitchFamily="18" charset="0"/>
              </a:rPr>
              <a:t>cohesion with </a:t>
            </a:r>
            <a:r>
              <a:rPr lang="en-US" sz="1400" i="1" dirty="0" smtClean="0">
                <a:latin typeface="Times New Roman" pitchFamily="18" charset="0"/>
                <a:cs typeface="Times New Roman" pitchFamily="18" charset="0"/>
              </a:rPr>
              <a:t>all-of-CANADEM </a:t>
            </a:r>
            <a:r>
              <a:rPr lang="en-US" sz="1400" i="1" dirty="0">
                <a:latin typeface="Times New Roman" pitchFamily="18" charset="0"/>
                <a:cs typeface="Times New Roman" pitchFamily="18" charset="0"/>
              </a:rPr>
              <a:t>360° alert &amp; support</a:t>
            </a:r>
            <a:r>
              <a:rPr lang="en-US" sz="1400" dirty="0">
                <a:latin typeface="Times New Roman" pitchFamily="18" charset="0"/>
                <a:cs typeface="Times New Roman" pitchFamily="18" charset="0"/>
              </a:rPr>
              <a:t>.</a:t>
            </a:r>
          </a:p>
          <a:p>
            <a:pPr>
              <a:lnSpc>
                <a:spcPct val="80000"/>
              </a:lnSpc>
            </a:pPr>
            <a:r>
              <a:rPr lang="en-US" sz="1800" dirty="0">
                <a:latin typeface="Times New Roman" pitchFamily="18" charset="0"/>
                <a:cs typeface="Times New Roman" pitchFamily="18" charset="0"/>
              </a:rPr>
              <a:t>All CANADEM Personnel</a:t>
            </a:r>
          </a:p>
          <a:p>
            <a:pPr lvl="2">
              <a:lnSpc>
                <a:spcPct val="80000"/>
              </a:lnSpc>
            </a:pPr>
            <a:r>
              <a:rPr lang="en-US" sz="1400" dirty="0">
                <a:latin typeface="Times New Roman" pitchFamily="18" charset="0"/>
                <a:cs typeface="Times New Roman" pitchFamily="18" charset="0"/>
              </a:rPr>
              <a:t>Stay informed on risk management issues related to their operational piece;</a:t>
            </a:r>
          </a:p>
          <a:p>
            <a:pPr lvl="2">
              <a:lnSpc>
                <a:spcPct val="80000"/>
              </a:lnSpc>
            </a:pPr>
            <a:r>
              <a:rPr lang="en-US" sz="1400" dirty="0">
                <a:latin typeface="Times New Roman" pitchFamily="18" charset="0"/>
                <a:cs typeface="Times New Roman" pitchFamily="18" charset="0"/>
              </a:rPr>
              <a:t>Accept risk as part of daily business &amp; take prompt action as risk materializes.</a:t>
            </a:r>
          </a:p>
          <a:p>
            <a:pPr lvl="2">
              <a:lnSpc>
                <a:spcPct val="80000"/>
              </a:lnSpc>
            </a:pPr>
            <a:r>
              <a:rPr lang="en-US" sz="1400" dirty="0">
                <a:latin typeface="Times New Roman" pitchFamily="18" charset="0"/>
                <a:cs typeface="Times New Roman" pitchFamily="18" charset="0"/>
              </a:rPr>
              <a:t>Understand and implement </a:t>
            </a:r>
            <a:r>
              <a:rPr lang="en-US" sz="1400" i="1" dirty="0">
                <a:latin typeface="Times New Roman" pitchFamily="18" charset="0"/>
                <a:cs typeface="Times New Roman" pitchFamily="18" charset="0"/>
              </a:rPr>
              <a:t>all-of-CANADEM 360° alert and support</a:t>
            </a:r>
          </a:p>
        </p:txBody>
      </p:sp>
      <p:sp>
        <p:nvSpPr>
          <p:cNvPr id="40968" name="AutoShape 8"/>
          <p:cNvSpPr>
            <a:spLocks noChangeArrowheads="1"/>
          </p:cNvSpPr>
          <p:nvPr/>
        </p:nvSpPr>
        <p:spPr bwMode="auto">
          <a:xfrm>
            <a:off x="228600" y="5791200"/>
            <a:ext cx="8839200" cy="990600"/>
          </a:xfrm>
          <a:prstGeom prst="roundRect">
            <a:avLst>
              <a:gd name="adj" fmla="val 16667"/>
            </a:avLst>
          </a:prstGeom>
          <a:solidFill>
            <a:schemeClr val="bg1"/>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600" b="1" dirty="0">
                <a:solidFill>
                  <a:schemeClr val="folHlink"/>
                </a:solidFill>
              </a:rPr>
              <a:t>All-of-CANADEM 360° alert &amp; support</a:t>
            </a:r>
          </a:p>
          <a:p>
            <a:pPr algn="ctr"/>
            <a:r>
              <a:rPr lang="en-US" sz="1400" dirty="0"/>
              <a:t>A core </a:t>
            </a:r>
            <a:r>
              <a:rPr lang="en-US" sz="1400" dirty="0" smtClean="0"/>
              <a:t>CANADEM operational principle that </a:t>
            </a:r>
            <a:r>
              <a:rPr lang="en-US" sz="1400" dirty="0"/>
              <a:t>every individual is key to effective </a:t>
            </a:r>
            <a:r>
              <a:rPr lang="en-US" sz="1400" dirty="0" smtClean="0"/>
              <a:t>Integrated </a:t>
            </a:r>
            <a:r>
              <a:rPr lang="en-US" sz="1400" dirty="0"/>
              <a:t>R</a:t>
            </a:r>
            <a:r>
              <a:rPr lang="en-US" sz="1400" dirty="0" smtClean="0"/>
              <a:t>isk </a:t>
            </a:r>
            <a:r>
              <a:rPr lang="en-US" sz="1400" dirty="0"/>
              <a:t>M</a:t>
            </a:r>
            <a:r>
              <a:rPr lang="en-US" sz="1400" dirty="0" smtClean="0"/>
              <a:t>anagement </a:t>
            </a:r>
            <a:r>
              <a:rPr lang="en-US" sz="1400" dirty="0"/>
              <a:t>(</a:t>
            </a:r>
            <a:r>
              <a:rPr lang="en-US" sz="1400" dirty="0" smtClean="0"/>
              <a:t>IRM). Regardless </a:t>
            </a:r>
            <a:r>
              <a:rPr lang="en-US" sz="1400" dirty="0"/>
              <a:t>of </a:t>
            </a:r>
            <a:r>
              <a:rPr lang="en-US" sz="1400" dirty="0" smtClean="0"/>
              <a:t>position, </a:t>
            </a:r>
            <a:r>
              <a:rPr lang="en-US" sz="1400" dirty="0"/>
              <a:t>every individual is key to mitigating every </a:t>
            </a:r>
            <a:r>
              <a:rPr lang="en-US" sz="1400" dirty="0" smtClean="0"/>
              <a:t>CANADEM risk </a:t>
            </a:r>
            <a:r>
              <a:rPr lang="en-US" sz="1400" dirty="0"/>
              <a:t>by alerting others </a:t>
            </a:r>
            <a:r>
              <a:rPr lang="en-US" sz="1400" dirty="0" smtClean="0"/>
              <a:t>if they perceive risks, </a:t>
            </a:r>
            <a:r>
              <a:rPr lang="en-US" sz="1400" dirty="0"/>
              <a:t>and </a:t>
            </a:r>
            <a:r>
              <a:rPr lang="en-US" sz="1400" dirty="0" smtClean="0"/>
              <a:t>supporting </a:t>
            </a:r>
            <a:r>
              <a:rPr lang="en-US" sz="1400" dirty="0"/>
              <a:t>others to manage risks.</a:t>
            </a:r>
          </a:p>
        </p:txBody>
      </p:sp>
      <p:sp>
        <p:nvSpPr>
          <p:cNvPr id="40964" name="AutoShape 4"/>
          <p:cNvSpPr>
            <a:spLocks/>
          </p:cNvSpPr>
          <p:nvPr/>
        </p:nvSpPr>
        <p:spPr bwMode="auto">
          <a:xfrm rot="5400000">
            <a:off x="4610100" y="1257300"/>
            <a:ext cx="457200" cy="8305800"/>
          </a:xfrm>
          <a:prstGeom prst="rightBrace">
            <a:avLst>
              <a:gd name="adj1" fmla="val 151389"/>
              <a:gd name="adj2" fmla="val 50000"/>
            </a:avLst>
          </a:prstGeom>
          <a:noFill/>
          <a:ln w="63500">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00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left)">
                                      <p:cBhvr>
                                        <p:cTn id="7" dur="2000"/>
                                        <p:tgtEl>
                                          <p:spTgt spid="40963">
                                            <p:txEl>
                                              <p:pRg st="0" end="0"/>
                                            </p:txEl>
                                          </p:spTgt>
                                        </p:tgtEl>
                                      </p:cBhvr>
                                    </p:animEffect>
                                  </p:childTnLst>
                                </p:cTn>
                              </p:par>
                            </p:childTnLst>
                          </p:cTn>
                        </p:par>
                        <p:par>
                          <p:cTn id="8" fill="hold">
                            <p:stCondLst>
                              <p:cond delay="4000"/>
                            </p:stCondLst>
                            <p:childTnLst>
                              <p:par>
                                <p:cTn id="9" presetID="22" presetClass="entr" presetSubtype="8" fill="hold" grpId="0" nodeType="afterEffect">
                                  <p:stCondLst>
                                    <p:cond delay="2000"/>
                                  </p:stCondLst>
                                  <p:childTnLst>
                                    <p:set>
                                      <p:cBhvr>
                                        <p:cTn id="10" dur="1" fill="hold">
                                          <p:stCondLst>
                                            <p:cond delay="0"/>
                                          </p:stCondLst>
                                        </p:cTn>
                                        <p:tgtEl>
                                          <p:spTgt spid="40963">
                                            <p:txEl>
                                              <p:pRg st="1" end="1"/>
                                            </p:txEl>
                                          </p:spTgt>
                                        </p:tgtEl>
                                        <p:attrNameLst>
                                          <p:attrName>style.visibility</p:attrName>
                                        </p:attrNameLst>
                                      </p:cBhvr>
                                      <p:to>
                                        <p:strVal val="visible"/>
                                      </p:to>
                                    </p:set>
                                    <p:animEffect transition="in" filter="wipe(left)">
                                      <p:cBhvr>
                                        <p:cTn id="11" dur="2000"/>
                                        <p:tgtEl>
                                          <p:spTgt spid="40963">
                                            <p:txEl>
                                              <p:pRg st="1" end="1"/>
                                            </p:txEl>
                                          </p:spTgt>
                                        </p:tgtEl>
                                      </p:cBhvr>
                                    </p:animEffect>
                                  </p:childTnLst>
                                </p:cTn>
                              </p:par>
                            </p:childTnLst>
                          </p:cTn>
                        </p:par>
                        <p:par>
                          <p:cTn id="12" fill="hold">
                            <p:stCondLst>
                              <p:cond delay="8000"/>
                            </p:stCondLst>
                            <p:childTnLst>
                              <p:par>
                                <p:cTn id="13" presetID="22" presetClass="entr" presetSubtype="8" fill="hold" grpId="0" nodeType="after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Effect transition="in" filter="wipe(left)">
                                      <p:cBhvr>
                                        <p:cTn id="15" dur="2000"/>
                                        <p:tgtEl>
                                          <p:spTgt spid="40963">
                                            <p:txEl>
                                              <p:pRg st="2" end="2"/>
                                            </p:txEl>
                                          </p:spTgt>
                                        </p:tgtEl>
                                      </p:cBhvr>
                                    </p:animEffect>
                                  </p:childTnLst>
                                </p:cTn>
                              </p:par>
                            </p:childTnLst>
                          </p:cTn>
                        </p:par>
                        <p:par>
                          <p:cTn id="16" fill="hold">
                            <p:stCondLst>
                              <p:cond delay="10000"/>
                            </p:stCondLst>
                            <p:childTnLst>
                              <p:par>
                                <p:cTn id="17" presetID="22" presetClass="entr" presetSubtype="8" fill="hold" grpId="0" nodeType="after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animEffect transition="in" filter="wipe(left)">
                                      <p:cBhvr>
                                        <p:cTn id="19" dur="2000"/>
                                        <p:tgtEl>
                                          <p:spTgt spid="40963">
                                            <p:txEl>
                                              <p:pRg st="3" end="3"/>
                                            </p:txEl>
                                          </p:spTgt>
                                        </p:tgtEl>
                                      </p:cBhvr>
                                    </p:animEffect>
                                  </p:childTnLst>
                                </p:cTn>
                              </p:par>
                            </p:childTnLst>
                          </p:cTn>
                        </p:par>
                        <p:par>
                          <p:cTn id="20" fill="hold">
                            <p:stCondLst>
                              <p:cond delay="12000"/>
                            </p:stCondLst>
                            <p:childTnLst>
                              <p:par>
                                <p:cTn id="21" presetID="22" presetClass="entr" presetSubtype="8" fill="hold" grpId="0" nodeType="afterEffect">
                                  <p:stCondLst>
                                    <p:cond delay="0"/>
                                  </p:stCondLst>
                                  <p:childTnLst>
                                    <p:set>
                                      <p:cBhvr>
                                        <p:cTn id="22" dur="1" fill="hold">
                                          <p:stCondLst>
                                            <p:cond delay="0"/>
                                          </p:stCondLst>
                                        </p:cTn>
                                        <p:tgtEl>
                                          <p:spTgt spid="40963">
                                            <p:txEl>
                                              <p:pRg st="4" end="4"/>
                                            </p:txEl>
                                          </p:spTgt>
                                        </p:tgtEl>
                                        <p:attrNameLst>
                                          <p:attrName>style.visibility</p:attrName>
                                        </p:attrNameLst>
                                      </p:cBhvr>
                                      <p:to>
                                        <p:strVal val="visible"/>
                                      </p:to>
                                    </p:set>
                                    <p:animEffect transition="in" filter="wipe(left)">
                                      <p:cBhvr>
                                        <p:cTn id="23" dur="2000"/>
                                        <p:tgtEl>
                                          <p:spTgt spid="40963">
                                            <p:txEl>
                                              <p:pRg st="4" end="4"/>
                                            </p:txEl>
                                          </p:spTgt>
                                        </p:tgtEl>
                                      </p:cBhvr>
                                    </p:animEffect>
                                  </p:childTnLst>
                                </p:cTn>
                              </p:par>
                            </p:childTnLst>
                          </p:cTn>
                        </p:par>
                        <p:par>
                          <p:cTn id="24" fill="hold">
                            <p:stCondLst>
                              <p:cond delay="14000"/>
                            </p:stCondLst>
                            <p:childTnLst>
                              <p:par>
                                <p:cTn id="25" presetID="22" presetClass="entr" presetSubtype="8" fill="hold" grpId="0" nodeType="afterEffect">
                                  <p:stCondLst>
                                    <p:cond delay="0"/>
                                  </p:stCondLst>
                                  <p:childTnLst>
                                    <p:set>
                                      <p:cBhvr>
                                        <p:cTn id="26" dur="1" fill="hold">
                                          <p:stCondLst>
                                            <p:cond delay="0"/>
                                          </p:stCondLst>
                                        </p:cTn>
                                        <p:tgtEl>
                                          <p:spTgt spid="40963">
                                            <p:txEl>
                                              <p:pRg st="5" end="5"/>
                                            </p:txEl>
                                          </p:spTgt>
                                        </p:tgtEl>
                                        <p:attrNameLst>
                                          <p:attrName>style.visibility</p:attrName>
                                        </p:attrNameLst>
                                      </p:cBhvr>
                                      <p:to>
                                        <p:strVal val="visible"/>
                                      </p:to>
                                    </p:set>
                                    <p:animEffect transition="in" filter="wipe(left)">
                                      <p:cBhvr>
                                        <p:cTn id="27" dur="2000"/>
                                        <p:tgtEl>
                                          <p:spTgt spid="40963">
                                            <p:txEl>
                                              <p:pRg st="5" end="5"/>
                                            </p:txEl>
                                          </p:spTgt>
                                        </p:tgtEl>
                                      </p:cBhvr>
                                    </p:animEffect>
                                  </p:childTnLst>
                                </p:cTn>
                              </p:par>
                            </p:childTnLst>
                          </p:cTn>
                        </p:par>
                        <p:par>
                          <p:cTn id="28" fill="hold">
                            <p:stCondLst>
                              <p:cond delay="16000"/>
                            </p:stCondLst>
                            <p:childTnLst>
                              <p:par>
                                <p:cTn id="29" presetID="22" presetClass="entr" presetSubtype="8" fill="hold" grpId="0" nodeType="afterEffect">
                                  <p:stCondLst>
                                    <p:cond delay="0"/>
                                  </p:stCondLst>
                                  <p:childTnLst>
                                    <p:set>
                                      <p:cBhvr>
                                        <p:cTn id="30" dur="1" fill="hold">
                                          <p:stCondLst>
                                            <p:cond delay="0"/>
                                          </p:stCondLst>
                                        </p:cTn>
                                        <p:tgtEl>
                                          <p:spTgt spid="40963">
                                            <p:txEl>
                                              <p:pRg st="6" end="6"/>
                                            </p:txEl>
                                          </p:spTgt>
                                        </p:tgtEl>
                                        <p:attrNameLst>
                                          <p:attrName>style.visibility</p:attrName>
                                        </p:attrNameLst>
                                      </p:cBhvr>
                                      <p:to>
                                        <p:strVal val="visible"/>
                                      </p:to>
                                    </p:set>
                                    <p:animEffect transition="in" filter="wipe(left)">
                                      <p:cBhvr>
                                        <p:cTn id="31" dur="2000"/>
                                        <p:tgtEl>
                                          <p:spTgt spid="40963">
                                            <p:txEl>
                                              <p:pRg st="6" end="6"/>
                                            </p:txEl>
                                          </p:spTgt>
                                        </p:tgtEl>
                                      </p:cBhvr>
                                    </p:animEffect>
                                  </p:childTnLst>
                                </p:cTn>
                              </p:par>
                            </p:childTnLst>
                          </p:cTn>
                        </p:par>
                        <p:par>
                          <p:cTn id="32" fill="hold">
                            <p:stCondLst>
                              <p:cond delay="18000"/>
                            </p:stCondLst>
                            <p:childTnLst>
                              <p:par>
                                <p:cTn id="33" presetID="22" presetClass="entr" presetSubtype="8" fill="hold" grpId="0" nodeType="afterEffect">
                                  <p:stCondLst>
                                    <p:cond delay="2000"/>
                                  </p:stCondLst>
                                  <p:childTnLst>
                                    <p:set>
                                      <p:cBhvr>
                                        <p:cTn id="34" dur="1" fill="hold">
                                          <p:stCondLst>
                                            <p:cond delay="0"/>
                                          </p:stCondLst>
                                        </p:cTn>
                                        <p:tgtEl>
                                          <p:spTgt spid="40963">
                                            <p:txEl>
                                              <p:pRg st="7" end="7"/>
                                            </p:txEl>
                                          </p:spTgt>
                                        </p:tgtEl>
                                        <p:attrNameLst>
                                          <p:attrName>style.visibility</p:attrName>
                                        </p:attrNameLst>
                                      </p:cBhvr>
                                      <p:to>
                                        <p:strVal val="visible"/>
                                      </p:to>
                                    </p:set>
                                    <p:animEffect transition="in" filter="wipe(left)">
                                      <p:cBhvr>
                                        <p:cTn id="35" dur="2000"/>
                                        <p:tgtEl>
                                          <p:spTgt spid="40963">
                                            <p:txEl>
                                              <p:pRg st="7" end="7"/>
                                            </p:txEl>
                                          </p:spTgt>
                                        </p:tgtEl>
                                      </p:cBhvr>
                                    </p:animEffect>
                                  </p:childTnLst>
                                </p:cTn>
                              </p:par>
                            </p:childTnLst>
                          </p:cTn>
                        </p:par>
                        <p:par>
                          <p:cTn id="36" fill="hold">
                            <p:stCondLst>
                              <p:cond delay="22000"/>
                            </p:stCondLst>
                            <p:childTnLst>
                              <p:par>
                                <p:cTn id="37" presetID="22" presetClass="entr" presetSubtype="8" fill="hold" grpId="0" nodeType="afterEffect">
                                  <p:stCondLst>
                                    <p:cond delay="0"/>
                                  </p:stCondLst>
                                  <p:childTnLst>
                                    <p:set>
                                      <p:cBhvr>
                                        <p:cTn id="38" dur="1" fill="hold">
                                          <p:stCondLst>
                                            <p:cond delay="0"/>
                                          </p:stCondLst>
                                        </p:cTn>
                                        <p:tgtEl>
                                          <p:spTgt spid="40963">
                                            <p:txEl>
                                              <p:pRg st="8" end="8"/>
                                            </p:txEl>
                                          </p:spTgt>
                                        </p:tgtEl>
                                        <p:attrNameLst>
                                          <p:attrName>style.visibility</p:attrName>
                                        </p:attrNameLst>
                                      </p:cBhvr>
                                      <p:to>
                                        <p:strVal val="visible"/>
                                      </p:to>
                                    </p:set>
                                    <p:animEffect transition="in" filter="wipe(left)">
                                      <p:cBhvr>
                                        <p:cTn id="39" dur="2000"/>
                                        <p:tgtEl>
                                          <p:spTgt spid="40963">
                                            <p:txEl>
                                              <p:pRg st="8" end="8"/>
                                            </p:txEl>
                                          </p:spTgt>
                                        </p:tgtEl>
                                      </p:cBhvr>
                                    </p:animEffect>
                                  </p:childTnLst>
                                </p:cTn>
                              </p:par>
                            </p:childTnLst>
                          </p:cTn>
                        </p:par>
                        <p:par>
                          <p:cTn id="40" fill="hold">
                            <p:stCondLst>
                              <p:cond delay="24000"/>
                            </p:stCondLst>
                            <p:childTnLst>
                              <p:par>
                                <p:cTn id="41" presetID="22" presetClass="entr" presetSubtype="8" fill="hold" grpId="0" nodeType="afterEffect">
                                  <p:stCondLst>
                                    <p:cond delay="0"/>
                                  </p:stCondLst>
                                  <p:childTnLst>
                                    <p:set>
                                      <p:cBhvr>
                                        <p:cTn id="42" dur="1" fill="hold">
                                          <p:stCondLst>
                                            <p:cond delay="0"/>
                                          </p:stCondLst>
                                        </p:cTn>
                                        <p:tgtEl>
                                          <p:spTgt spid="40963">
                                            <p:txEl>
                                              <p:pRg st="9" end="9"/>
                                            </p:txEl>
                                          </p:spTgt>
                                        </p:tgtEl>
                                        <p:attrNameLst>
                                          <p:attrName>style.visibility</p:attrName>
                                        </p:attrNameLst>
                                      </p:cBhvr>
                                      <p:to>
                                        <p:strVal val="visible"/>
                                      </p:to>
                                    </p:set>
                                    <p:animEffect transition="in" filter="wipe(left)">
                                      <p:cBhvr>
                                        <p:cTn id="43" dur="2000"/>
                                        <p:tgtEl>
                                          <p:spTgt spid="40963">
                                            <p:txEl>
                                              <p:pRg st="9" end="9"/>
                                            </p:txEl>
                                          </p:spTgt>
                                        </p:tgtEl>
                                      </p:cBhvr>
                                    </p:animEffect>
                                  </p:childTnLst>
                                </p:cTn>
                              </p:par>
                            </p:childTnLst>
                          </p:cTn>
                        </p:par>
                        <p:par>
                          <p:cTn id="44" fill="hold">
                            <p:stCondLst>
                              <p:cond delay="26000"/>
                            </p:stCondLst>
                            <p:childTnLst>
                              <p:par>
                                <p:cTn id="45" presetID="22" presetClass="entr" presetSubtype="8" fill="hold" grpId="0" nodeType="afterEffect">
                                  <p:stCondLst>
                                    <p:cond delay="2000"/>
                                  </p:stCondLst>
                                  <p:childTnLst>
                                    <p:set>
                                      <p:cBhvr>
                                        <p:cTn id="46" dur="1" fill="hold">
                                          <p:stCondLst>
                                            <p:cond delay="0"/>
                                          </p:stCondLst>
                                        </p:cTn>
                                        <p:tgtEl>
                                          <p:spTgt spid="40963">
                                            <p:txEl>
                                              <p:pRg st="10" end="10"/>
                                            </p:txEl>
                                          </p:spTgt>
                                        </p:tgtEl>
                                        <p:attrNameLst>
                                          <p:attrName>style.visibility</p:attrName>
                                        </p:attrNameLst>
                                      </p:cBhvr>
                                      <p:to>
                                        <p:strVal val="visible"/>
                                      </p:to>
                                    </p:set>
                                    <p:animEffect transition="in" filter="wipe(left)">
                                      <p:cBhvr>
                                        <p:cTn id="47" dur="2000"/>
                                        <p:tgtEl>
                                          <p:spTgt spid="40963">
                                            <p:txEl>
                                              <p:pRg st="10" end="10"/>
                                            </p:txEl>
                                          </p:spTgt>
                                        </p:tgtEl>
                                      </p:cBhvr>
                                    </p:animEffect>
                                  </p:childTnLst>
                                </p:cTn>
                              </p:par>
                            </p:childTnLst>
                          </p:cTn>
                        </p:par>
                        <p:par>
                          <p:cTn id="48" fill="hold">
                            <p:stCondLst>
                              <p:cond delay="30000"/>
                            </p:stCondLst>
                            <p:childTnLst>
                              <p:par>
                                <p:cTn id="49" presetID="22" presetClass="entr" presetSubtype="8" fill="hold" grpId="0" nodeType="afterEffect">
                                  <p:stCondLst>
                                    <p:cond delay="0"/>
                                  </p:stCondLst>
                                  <p:childTnLst>
                                    <p:set>
                                      <p:cBhvr>
                                        <p:cTn id="50" dur="1" fill="hold">
                                          <p:stCondLst>
                                            <p:cond delay="0"/>
                                          </p:stCondLst>
                                        </p:cTn>
                                        <p:tgtEl>
                                          <p:spTgt spid="40963">
                                            <p:txEl>
                                              <p:pRg st="11" end="11"/>
                                            </p:txEl>
                                          </p:spTgt>
                                        </p:tgtEl>
                                        <p:attrNameLst>
                                          <p:attrName>style.visibility</p:attrName>
                                        </p:attrNameLst>
                                      </p:cBhvr>
                                      <p:to>
                                        <p:strVal val="visible"/>
                                      </p:to>
                                    </p:set>
                                    <p:animEffect transition="in" filter="wipe(left)">
                                      <p:cBhvr>
                                        <p:cTn id="51" dur="2000"/>
                                        <p:tgtEl>
                                          <p:spTgt spid="40963">
                                            <p:txEl>
                                              <p:pRg st="11" end="11"/>
                                            </p:txEl>
                                          </p:spTgt>
                                        </p:tgtEl>
                                      </p:cBhvr>
                                    </p:animEffect>
                                  </p:childTnLst>
                                </p:cTn>
                              </p:par>
                            </p:childTnLst>
                          </p:cTn>
                        </p:par>
                        <p:par>
                          <p:cTn id="52" fill="hold">
                            <p:stCondLst>
                              <p:cond delay="32000"/>
                            </p:stCondLst>
                            <p:childTnLst>
                              <p:par>
                                <p:cTn id="53" presetID="22" presetClass="entr" presetSubtype="8" fill="hold" grpId="0" nodeType="afterEffect">
                                  <p:stCondLst>
                                    <p:cond delay="0"/>
                                  </p:stCondLst>
                                  <p:childTnLst>
                                    <p:set>
                                      <p:cBhvr>
                                        <p:cTn id="54" dur="1" fill="hold">
                                          <p:stCondLst>
                                            <p:cond delay="0"/>
                                          </p:stCondLst>
                                        </p:cTn>
                                        <p:tgtEl>
                                          <p:spTgt spid="40963">
                                            <p:txEl>
                                              <p:pRg st="12" end="12"/>
                                            </p:txEl>
                                          </p:spTgt>
                                        </p:tgtEl>
                                        <p:attrNameLst>
                                          <p:attrName>style.visibility</p:attrName>
                                        </p:attrNameLst>
                                      </p:cBhvr>
                                      <p:to>
                                        <p:strVal val="visible"/>
                                      </p:to>
                                    </p:set>
                                    <p:animEffect transition="in" filter="wipe(left)">
                                      <p:cBhvr>
                                        <p:cTn id="55" dur="2000"/>
                                        <p:tgtEl>
                                          <p:spTgt spid="40963">
                                            <p:txEl>
                                              <p:pRg st="12" end="12"/>
                                            </p:txEl>
                                          </p:spTgt>
                                        </p:tgtEl>
                                      </p:cBhvr>
                                    </p:animEffect>
                                  </p:childTnLst>
                                </p:cTn>
                              </p:par>
                            </p:childTnLst>
                          </p:cTn>
                        </p:par>
                        <p:par>
                          <p:cTn id="56" fill="hold">
                            <p:stCondLst>
                              <p:cond delay="34000"/>
                            </p:stCondLst>
                            <p:childTnLst>
                              <p:par>
                                <p:cTn id="57" presetID="22" presetClass="entr" presetSubtype="8" fill="hold" grpId="0" nodeType="afterEffect">
                                  <p:stCondLst>
                                    <p:cond delay="0"/>
                                  </p:stCondLst>
                                  <p:childTnLst>
                                    <p:set>
                                      <p:cBhvr>
                                        <p:cTn id="58" dur="1" fill="hold">
                                          <p:stCondLst>
                                            <p:cond delay="0"/>
                                          </p:stCondLst>
                                        </p:cTn>
                                        <p:tgtEl>
                                          <p:spTgt spid="40963">
                                            <p:txEl>
                                              <p:pRg st="13" end="13"/>
                                            </p:txEl>
                                          </p:spTgt>
                                        </p:tgtEl>
                                        <p:attrNameLst>
                                          <p:attrName>style.visibility</p:attrName>
                                        </p:attrNameLst>
                                      </p:cBhvr>
                                      <p:to>
                                        <p:strVal val="visible"/>
                                      </p:to>
                                    </p:set>
                                    <p:animEffect transition="in" filter="wipe(left)">
                                      <p:cBhvr>
                                        <p:cTn id="59" dur="2000"/>
                                        <p:tgtEl>
                                          <p:spTgt spid="40963">
                                            <p:txEl>
                                              <p:pRg st="13" end="13"/>
                                            </p:txEl>
                                          </p:spTgt>
                                        </p:tgtEl>
                                      </p:cBhvr>
                                    </p:animEffect>
                                  </p:childTnLst>
                                </p:cTn>
                              </p:par>
                            </p:childTnLst>
                          </p:cTn>
                        </p:par>
                        <p:par>
                          <p:cTn id="60" fill="hold">
                            <p:stCondLst>
                              <p:cond delay="36000"/>
                            </p:stCondLst>
                            <p:childTnLst>
                              <p:par>
                                <p:cTn id="61" presetID="22" presetClass="entr" presetSubtype="1" fill="hold" grpId="0" nodeType="afterEffect">
                                  <p:stCondLst>
                                    <p:cond delay="1000"/>
                                  </p:stCondLst>
                                  <p:childTnLst>
                                    <p:set>
                                      <p:cBhvr>
                                        <p:cTn id="62" dur="1" fill="hold">
                                          <p:stCondLst>
                                            <p:cond delay="0"/>
                                          </p:stCondLst>
                                        </p:cTn>
                                        <p:tgtEl>
                                          <p:spTgt spid="40964"/>
                                        </p:tgtEl>
                                        <p:attrNameLst>
                                          <p:attrName>style.visibility</p:attrName>
                                        </p:attrNameLst>
                                      </p:cBhvr>
                                      <p:to>
                                        <p:strVal val="visible"/>
                                      </p:to>
                                    </p:set>
                                    <p:animEffect transition="in" filter="wipe(up)">
                                      <p:cBhvr>
                                        <p:cTn id="63" dur="3000"/>
                                        <p:tgtEl>
                                          <p:spTgt spid="40964"/>
                                        </p:tgtEl>
                                      </p:cBhvr>
                                    </p:animEffect>
                                  </p:childTnLst>
                                </p:cTn>
                              </p:par>
                            </p:childTnLst>
                          </p:cTn>
                        </p:par>
                        <p:par>
                          <p:cTn id="64" fill="hold">
                            <p:stCondLst>
                              <p:cond delay="40000"/>
                            </p:stCondLst>
                            <p:childTnLst>
                              <p:par>
                                <p:cTn id="65" presetID="22" presetClass="entr" presetSubtype="1" fill="hold" grpId="0" nodeType="afterEffect">
                                  <p:stCondLst>
                                    <p:cond delay="0"/>
                                  </p:stCondLst>
                                  <p:childTnLst>
                                    <p:set>
                                      <p:cBhvr>
                                        <p:cTn id="66" dur="1" fill="hold">
                                          <p:stCondLst>
                                            <p:cond delay="0"/>
                                          </p:stCondLst>
                                        </p:cTn>
                                        <p:tgtEl>
                                          <p:spTgt spid="40968"/>
                                        </p:tgtEl>
                                        <p:attrNameLst>
                                          <p:attrName>style.visibility</p:attrName>
                                        </p:attrNameLst>
                                      </p:cBhvr>
                                      <p:to>
                                        <p:strVal val="visible"/>
                                      </p:to>
                                    </p:set>
                                    <p:animEffect transition="in" filter="wipe(up)">
                                      <p:cBhvr>
                                        <p:cTn id="67" dur="5000"/>
                                        <p:tgtEl>
                                          <p:spTgt spid="409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bldLvl="4"/>
      <p:bldP spid="40968" grpId="0" animBg="1"/>
      <p:bldP spid="4096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871538" y="762000"/>
            <a:ext cx="8162925" cy="762000"/>
          </a:xfrm>
        </p:spPr>
        <p:txBody>
          <a:bodyPr/>
          <a:lstStyle/>
          <a:p>
            <a:r>
              <a:rPr lang="en-US" dirty="0"/>
              <a:t>Risk Assessment Matrix</a:t>
            </a:r>
          </a:p>
        </p:txBody>
      </p:sp>
      <p:graphicFrame>
        <p:nvGraphicFramePr>
          <p:cNvPr id="53384" name="Group 136"/>
          <p:cNvGraphicFramePr>
            <a:graphicFrameLocks noGrp="1"/>
          </p:cNvGraphicFramePr>
          <p:nvPr>
            <p:ph idx="1"/>
            <p:extLst>
              <p:ext uri="{D42A27DB-BD31-4B8C-83A1-F6EECF244321}">
                <p14:modId xmlns:p14="http://schemas.microsoft.com/office/powerpoint/2010/main" val="1011936754"/>
              </p:ext>
            </p:extLst>
          </p:nvPr>
        </p:nvGraphicFramePr>
        <p:xfrm>
          <a:off x="685800" y="1828800"/>
          <a:ext cx="8337550" cy="4894899"/>
        </p:xfrm>
        <a:graphic>
          <a:graphicData uri="http://schemas.openxmlformats.org/drawingml/2006/table">
            <a:tbl>
              <a:tblPr/>
              <a:tblGrid>
                <a:gridCol w="1676400"/>
                <a:gridCol w="1447800"/>
                <a:gridCol w="2438400"/>
                <a:gridCol w="2774950"/>
              </a:tblGrid>
              <a:tr h="4572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1" i="0" u="none" strike="noStrike" cap="none" normalizeH="0" baseline="0" dirty="0" smtClean="0">
                        <a:ln>
                          <a:noFill/>
                        </a:ln>
                        <a:solidFill>
                          <a:schemeClr val="tx1"/>
                        </a:solidFill>
                        <a:effectLst/>
                        <a:latin typeface="Verdana" pitchFamily="34" charset="0"/>
                      </a:endParaRPr>
                    </a:p>
                    <a:p>
                      <a:pPr marL="0" marR="0" lvl="0" indent="0" algn="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400" b="1" i="0" u="none" strike="noStrike" cap="none" normalizeH="0" baseline="0" dirty="0" smtClean="0">
                        <a:ln>
                          <a:noFill/>
                        </a:ln>
                        <a:solidFill>
                          <a:schemeClr val="tx1"/>
                        </a:solidFill>
                        <a:effectLst/>
                        <a:latin typeface="Verdana" pitchFamily="34" charset="0"/>
                      </a:endParaRPr>
                    </a:p>
                  </a:txBody>
                  <a:tcPr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2800" b="0" i="0" u="none" strike="noStrike" cap="none" normalizeH="0" baseline="0" smtClean="0">
                          <a:ln>
                            <a:noFill/>
                          </a:ln>
                          <a:solidFill>
                            <a:schemeClr val="tx1"/>
                          </a:solidFill>
                          <a:effectLst/>
                          <a:latin typeface="Verdana" pitchFamily="34" charset="0"/>
                        </a:rPr>
                        <a:t>Minor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2800" b="0" i="0" u="none" strike="noStrike" cap="none" normalizeH="0" baseline="0" smtClean="0">
                          <a:ln>
                            <a:noFill/>
                          </a:ln>
                          <a:solidFill>
                            <a:schemeClr val="tx1"/>
                          </a:solidFill>
                          <a:effectLst/>
                          <a:latin typeface="Verdana" pitchFamily="34" charset="0"/>
                        </a:rPr>
                        <a:t>Moderate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2800" b="0" i="0" u="none" strike="noStrike" cap="none" normalizeH="0" baseline="0" smtClean="0">
                          <a:ln>
                            <a:noFill/>
                          </a:ln>
                          <a:solidFill>
                            <a:schemeClr val="tx1"/>
                          </a:solidFill>
                          <a:effectLst/>
                          <a:latin typeface="Verdana" pitchFamily="34" charset="0"/>
                        </a:rPr>
                        <a:t>Major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17160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Verdana" pitchFamily="34" charset="0"/>
                        </a:rPr>
                        <a:t>  Likely</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dirty="0" smtClean="0">
                          <a:ln>
                            <a:noFill/>
                          </a:ln>
                          <a:solidFill>
                            <a:schemeClr val="tx1"/>
                          </a:solidFill>
                          <a:effectLst/>
                          <a:latin typeface="Verdana" pitchFamily="34" charset="0"/>
                        </a:rPr>
                        <a:t>moderate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29"/>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dirty="0" smtClean="0">
                          <a:ln>
                            <a:noFill/>
                          </a:ln>
                          <a:solidFill>
                            <a:schemeClr val="tx1"/>
                          </a:solidFill>
                          <a:effectLst/>
                          <a:latin typeface="Verdana" pitchFamily="34" charset="0"/>
                        </a:rPr>
                        <a:t>high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6D6D"/>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smtClean="0">
                          <a:ln>
                            <a:noFill/>
                          </a:ln>
                          <a:solidFill>
                            <a:schemeClr val="tx1"/>
                          </a:solidFill>
                          <a:effectLst/>
                          <a:latin typeface="Verdana" pitchFamily="34" charset="0"/>
                        </a:rPr>
                        <a:t>critical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6D6D"/>
                    </a:solidFill>
                  </a:tcPr>
                </a:tc>
              </a:tr>
              <a:tr h="16303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2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Verdana" pitchFamily="34" charset="0"/>
                        </a:rPr>
                        <a:t>Possible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dirty="0" smtClean="0">
                          <a:ln>
                            <a:noFill/>
                          </a:ln>
                          <a:solidFill>
                            <a:schemeClr val="tx1"/>
                          </a:solidFill>
                          <a:effectLst/>
                          <a:latin typeface="Verdana" pitchFamily="34" charset="0"/>
                        </a:rPr>
                        <a:t>low</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5D17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dirty="0" smtClean="0">
                          <a:ln>
                            <a:noFill/>
                          </a:ln>
                          <a:solidFill>
                            <a:schemeClr val="tx1"/>
                          </a:solidFill>
                          <a:effectLst/>
                          <a:latin typeface="Verdana" pitchFamily="34" charset="0"/>
                        </a:rPr>
                        <a:t>moderate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smtClean="0">
                          <a:ln>
                            <a:noFill/>
                          </a:ln>
                          <a:solidFill>
                            <a:schemeClr val="tx1"/>
                          </a:solidFill>
                          <a:effectLst/>
                          <a:latin typeface="Verdana" pitchFamily="34" charset="0"/>
                        </a:rPr>
                        <a:t>high</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6D6D"/>
                    </a:solidFill>
                  </a:tcPr>
                </a:tc>
              </a:tr>
              <a:tr h="10302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2800" b="0" i="0" u="none" strike="noStrike" cap="none" normalizeH="0" baseline="0" smtClean="0">
                          <a:ln>
                            <a:noFill/>
                          </a:ln>
                          <a:solidFill>
                            <a:schemeClr val="tx1"/>
                          </a:solidFill>
                          <a:effectLst/>
                          <a:latin typeface="Verdana" pitchFamily="34" charset="0"/>
                        </a:rPr>
                        <a:t>Unlikely</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dirty="0" smtClean="0">
                          <a:ln>
                            <a:noFill/>
                          </a:ln>
                          <a:solidFill>
                            <a:schemeClr val="tx1"/>
                          </a:solidFill>
                          <a:effectLst/>
                          <a:latin typeface="Verdana" pitchFamily="34" charset="0"/>
                        </a:rPr>
                        <a:t>low</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75D17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dirty="0" smtClean="0">
                          <a:ln>
                            <a:noFill/>
                          </a:ln>
                          <a:solidFill>
                            <a:schemeClr val="tx1"/>
                          </a:solidFill>
                          <a:effectLst/>
                          <a:latin typeface="Verdana" pitchFamily="34" charset="0"/>
                        </a:rPr>
                        <a:t>low</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75D17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8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800" b="0" i="0" u="none" strike="noStrike" cap="none" normalizeH="0" baseline="0" smtClean="0">
                          <a:ln>
                            <a:noFill/>
                          </a:ln>
                          <a:solidFill>
                            <a:schemeClr val="tx1"/>
                          </a:solidFill>
                          <a:effectLst/>
                          <a:latin typeface="Verdana" pitchFamily="34" charset="0"/>
                        </a:rPr>
                        <a:t>moderate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r>
            </a:tbl>
          </a:graphicData>
        </a:graphic>
      </p:graphicFrame>
      <p:sp>
        <p:nvSpPr>
          <p:cNvPr id="53324" name="Text Box 76"/>
          <p:cNvSpPr txBox="1">
            <a:spLocks noChangeArrowheads="1"/>
          </p:cNvSpPr>
          <p:nvPr/>
        </p:nvSpPr>
        <p:spPr bwMode="auto">
          <a:xfrm>
            <a:off x="3789094" y="5527387"/>
            <a:ext cx="8526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800" b="1" dirty="0" smtClean="0"/>
              <a:t>Money transfer blocked or delayed</a:t>
            </a:r>
            <a:endParaRPr lang="en-US" sz="800" b="1" dirty="0"/>
          </a:p>
        </p:txBody>
      </p:sp>
      <p:sp>
        <p:nvSpPr>
          <p:cNvPr id="53325" name="Text Box 77"/>
          <p:cNvSpPr txBox="1">
            <a:spLocks noChangeArrowheads="1"/>
          </p:cNvSpPr>
          <p:nvPr/>
        </p:nvSpPr>
        <p:spPr bwMode="auto">
          <a:xfrm>
            <a:off x="6324600" y="5224046"/>
            <a:ext cx="12954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800" b="1" dirty="0" smtClean="0"/>
              <a:t>Deployee </a:t>
            </a:r>
            <a:r>
              <a:rPr lang="en-US" sz="800" b="1" dirty="0"/>
              <a:t>killed or seriously injured</a:t>
            </a:r>
          </a:p>
        </p:txBody>
      </p:sp>
      <p:sp>
        <p:nvSpPr>
          <p:cNvPr id="53327" name="Text Box 79"/>
          <p:cNvSpPr txBox="1">
            <a:spLocks noChangeArrowheads="1"/>
          </p:cNvSpPr>
          <p:nvPr/>
        </p:nvSpPr>
        <p:spPr bwMode="auto">
          <a:xfrm>
            <a:off x="6172200" y="5819775"/>
            <a:ext cx="838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800" b="1" dirty="0"/>
              <a:t>strong </a:t>
            </a:r>
            <a:r>
              <a:rPr lang="en-US" sz="800" b="1" dirty="0" smtClean="0"/>
              <a:t>negative audit </a:t>
            </a:r>
            <a:r>
              <a:rPr lang="en-US" sz="800" b="1" dirty="0"/>
              <a:t>comments</a:t>
            </a:r>
          </a:p>
          <a:p>
            <a:pPr algn="ctr"/>
            <a:endParaRPr lang="en-US" sz="800" b="1" dirty="0"/>
          </a:p>
        </p:txBody>
      </p:sp>
      <p:sp>
        <p:nvSpPr>
          <p:cNvPr id="53328" name="Text Box 80"/>
          <p:cNvSpPr txBox="1">
            <a:spLocks noChangeArrowheads="1"/>
          </p:cNvSpPr>
          <p:nvPr/>
        </p:nvSpPr>
        <p:spPr bwMode="auto">
          <a:xfrm>
            <a:off x="7848600" y="5789613"/>
            <a:ext cx="9906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800" b="1" dirty="0"/>
              <a:t>Project substantially over budget</a:t>
            </a:r>
          </a:p>
        </p:txBody>
      </p:sp>
      <p:sp>
        <p:nvSpPr>
          <p:cNvPr id="53352" name="Text Box 104"/>
          <p:cNvSpPr txBox="1">
            <a:spLocks noChangeArrowheads="1"/>
          </p:cNvSpPr>
          <p:nvPr/>
        </p:nvSpPr>
        <p:spPr bwMode="auto">
          <a:xfrm>
            <a:off x="838200" y="1676400"/>
            <a:ext cx="1528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IMPACT</a:t>
            </a:r>
          </a:p>
        </p:txBody>
      </p:sp>
      <p:sp>
        <p:nvSpPr>
          <p:cNvPr id="53355" name="Text Box 107"/>
          <p:cNvSpPr txBox="1">
            <a:spLocks noChangeArrowheads="1"/>
          </p:cNvSpPr>
          <p:nvPr/>
        </p:nvSpPr>
        <p:spPr bwMode="auto">
          <a:xfrm rot="16200000">
            <a:off x="-977105" y="3442494"/>
            <a:ext cx="2563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PROBABILITY</a:t>
            </a:r>
          </a:p>
        </p:txBody>
      </p:sp>
      <p:sp>
        <p:nvSpPr>
          <p:cNvPr id="53362" name="AutoShape 114"/>
          <p:cNvSpPr>
            <a:spLocks noChangeArrowheads="1"/>
          </p:cNvSpPr>
          <p:nvPr/>
        </p:nvSpPr>
        <p:spPr bwMode="auto">
          <a:xfrm flipV="1">
            <a:off x="1295400" y="2057400"/>
            <a:ext cx="1371600" cy="3048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3363" name="AutoShape 115"/>
          <p:cNvSpPr>
            <a:spLocks noChangeArrowheads="1"/>
          </p:cNvSpPr>
          <p:nvPr/>
        </p:nvSpPr>
        <p:spPr bwMode="auto">
          <a:xfrm rot="16200000" flipH="1" flipV="1">
            <a:off x="190501" y="2705100"/>
            <a:ext cx="1143000" cy="457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3374" name="Text Box 126"/>
          <p:cNvSpPr txBox="1">
            <a:spLocks noChangeArrowheads="1"/>
          </p:cNvSpPr>
          <p:nvPr/>
        </p:nvSpPr>
        <p:spPr bwMode="auto">
          <a:xfrm>
            <a:off x="5257800" y="6172200"/>
            <a:ext cx="914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800" b="1" dirty="0" smtClean="0"/>
              <a:t>personal information files hacked</a:t>
            </a:r>
            <a:endParaRPr lang="en-US" sz="800" b="1" dirty="0"/>
          </a:p>
        </p:txBody>
      </p:sp>
      <p:sp>
        <p:nvSpPr>
          <p:cNvPr id="13" name="Text Box 126"/>
          <p:cNvSpPr txBox="1">
            <a:spLocks noChangeArrowheads="1"/>
          </p:cNvSpPr>
          <p:nvPr/>
        </p:nvSpPr>
        <p:spPr bwMode="auto">
          <a:xfrm>
            <a:off x="2443163" y="4189413"/>
            <a:ext cx="129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800" b="1" dirty="0" smtClean="0"/>
              <a:t>High maintenance deployee wastes our time</a:t>
            </a:r>
            <a:endParaRPr lang="en-US" sz="800" b="1" dirty="0"/>
          </a:p>
        </p:txBody>
      </p:sp>
      <p:sp>
        <p:nvSpPr>
          <p:cNvPr id="14" name="Text Box 126"/>
          <p:cNvSpPr txBox="1">
            <a:spLocks noChangeArrowheads="1"/>
          </p:cNvSpPr>
          <p:nvPr/>
        </p:nvSpPr>
        <p:spPr bwMode="auto">
          <a:xfrm>
            <a:off x="3955982" y="4249092"/>
            <a:ext cx="14510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800" b="1" dirty="0" smtClean="0"/>
              <a:t>High maintenance deployee wastes (UN) mission’s time</a:t>
            </a:r>
            <a:endParaRPr lang="en-US" sz="800" b="1" dirty="0"/>
          </a:p>
        </p:txBody>
      </p:sp>
      <p:sp>
        <p:nvSpPr>
          <p:cNvPr id="15" name="Text Box 77"/>
          <p:cNvSpPr txBox="1">
            <a:spLocks noChangeArrowheads="1"/>
          </p:cNvSpPr>
          <p:nvPr/>
        </p:nvSpPr>
        <p:spPr bwMode="auto">
          <a:xfrm>
            <a:off x="4641783" y="5258986"/>
            <a:ext cx="153041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800" b="1" dirty="0" smtClean="0"/>
              <a:t>Deployee mugged or in minor car accident</a:t>
            </a:r>
            <a:endParaRPr lang="en-US" sz="800" b="1" dirty="0"/>
          </a:p>
        </p:txBody>
      </p:sp>
      <p:sp>
        <p:nvSpPr>
          <p:cNvPr id="16" name="Text Box 77"/>
          <p:cNvSpPr txBox="1">
            <a:spLocks noChangeArrowheads="1"/>
          </p:cNvSpPr>
          <p:nvPr/>
        </p:nvSpPr>
        <p:spPr bwMode="auto">
          <a:xfrm>
            <a:off x="2286000" y="5257800"/>
            <a:ext cx="166998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800" b="1" dirty="0" smtClean="0"/>
              <a:t>Deployee  misses flight or looses money, e.g. pick pocket</a:t>
            </a:r>
            <a:endParaRPr lang="en-US" sz="800" b="1" dirty="0"/>
          </a:p>
        </p:txBody>
      </p:sp>
      <p:sp>
        <p:nvSpPr>
          <p:cNvPr id="17" name="Text Box 79"/>
          <p:cNvSpPr txBox="1">
            <a:spLocks noChangeArrowheads="1"/>
          </p:cNvSpPr>
          <p:nvPr/>
        </p:nvSpPr>
        <p:spPr bwMode="auto">
          <a:xfrm>
            <a:off x="2286000" y="3505200"/>
            <a:ext cx="1584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800" b="1" dirty="0" smtClean="0"/>
              <a:t>DFATD triggers advance work by CANADEM and then does not fund the project.</a:t>
            </a:r>
            <a:endParaRPr lang="en-US" sz="800" b="1" dirty="0"/>
          </a:p>
        </p:txBody>
      </p:sp>
      <p:sp>
        <p:nvSpPr>
          <p:cNvPr id="18" name="TextBox 17"/>
          <p:cNvSpPr txBox="1"/>
          <p:nvPr/>
        </p:nvSpPr>
        <p:spPr>
          <a:xfrm>
            <a:off x="1216115" y="18903"/>
            <a:ext cx="7127785" cy="461665"/>
          </a:xfrm>
          <a:prstGeom prst="rect">
            <a:avLst/>
          </a:prstGeom>
          <a:noFill/>
        </p:spPr>
        <p:txBody>
          <a:bodyPr wrap="none" rtlCol="0">
            <a:spAutoFit/>
          </a:bodyPr>
          <a:lstStyle/>
          <a:p>
            <a:r>
              <a:rPr lang="en-CA" dirty="0" smtClean="0"/>
              <a:t>Model matrix with some example risk events</a:t>
            </a:r>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71538" y="862013"/>
            <a:ext cx="8162925" cy="762000"/>
          </a:xfrm>
        </p:spPr>
        <p:txBody>
          <a:bodyPr/>
          <a:lstStyle/>
          <a:p>
            <a:r>
              <a:rPr lang="en-US" dirty="0"/>
              <a:t>Liability &amp; Limiting Liability</a:t>
            </a:r>
          </a:p>
        </p:txBody>
      </p:sp>
      <p:sp>
        <p:nvSpPr>
          <p:cNvPr id="17411" name="Rectangle 3"/>
          <p:cNvSpPr>
            <a:spLocks noGrp="1" noChangeArrowheads="1"/>
          </p:cNvSpPr>
          <p:nvPr>
            <p:ph type="body" idx="1"/>
          </p:nvPr>
        </p:nvSpPr>
        <p:spPr>
          <a:xfrm>
            <a:off x="912813" y="1981200"/>
            <a:ext cx="7926387" cy="4572000"/>
          </a:xfrm>
        </p:spPr>
        <p:txBody>
          <a:bodyPr/>
          <a:lstStyle/>
          <a:p>
            <a:pPr>
              <a:lnSpc>
                <a:spcPct val="80000"/>
              </a:lnSpc>
            </a:pPr>
            <a:r>
              <a:rPr lang="en-US" sz="2000" dirty="0">
                <a:latin typeface="Times New Roman" pitchFamily="18" charset="0"/>
              </a:rPr>
              <a:t>Every </a:t>
            </a:r>
            <a:r>
              <a:rPr lang="en-US" sz="2000" dirty="0" smtClean="0">
                <a:latin typeface="Times New Roman" pitchFamily="18" charset="0"/>
              </a:rPr>
              <a:t>organization </a:t>
            </a:r>
            <a:r>
              <a:rPr lang="en-US" sz="2000" dirty="0">
                <a:latin typeface="Times New Roman" pitchFamily="18" charset="0"/>
              </a:rPr>
              <a:t>and/or </a:t>
            </a:r>
            <a:r>
              <a:rPr lang="en-US" sz="2000" dirty="0" smtClean="0">
                <a:latin typeface="Times New Roman" pitchFamily="18" charset="0"/>
              </a:rPr>
              <a:t>individual involved in an activity/project </a:t>
            </a:r>
            <a:r>
              <a:rPr lang="en-US" sz="2000" dirty="0">
                <a:latin typeface="Times New Roman" pitchFamily="18" charset="0"/>
              </a:rPr>
              <a:t>has liability of some sort, as determined by their: </a:t>
            </a:r>
          </a:p>
          <a:p>
            <a:pPr lvl="2">
              <a:lnSpc>
                <a:spcPct val="80000"/>
              </a:lnSpc>
              <a:buFont typeface="Wingdings" pitchFamily="2" charset="2"/>
              <a:buChar char="ü"/>
            </a:pPr>
            <a:r>
              <a:rPr lang="en-US" sz="2000" dirty="0">
                <a:latin typeface="Times New Roman" pitchFamily="18" charset="0"/>
              </a:rPr>
              <a:t>Position or seniority;</a:t>
            </a:r>
          </a:p>
          <a:p>
            <a:pPr lvl="2">
              <a:lnSpc>
                <a:spcPct val="80000"/>
              </a:lnSpc>
              <a:buFont typeface="Wingdings" pitchFamily="2" charset="2"/>
              <a:buChar char="ü"/>
            </a:pPr>
            <a:r>
              <a:rPr lang="en-US" sz="2000" dirty="0">
                <a:latin typeface="Times New Roman" pitchFamily="18" charset="0"/>
              </a:rPr>
              <a:t>Role or function; and </a:t>
            </a:r>
          </a:p>
          <a:p>
            <a:pPr lvl="2">
              <a:lnSpc>
                <a:spcPct val="80000"/>
              </a:lnSpc>
              <a:buFont typeface="Wingdings" pitchFamily="2" charset="2"/>
              <a:buChar char="ü"/>
            </a:pPr>
            <a:r>
              <a:rPr lang="en-US" sz="2000" dirty="0">
                <a:latin typeface="Times New Roman" pitchFamily="18" charset="0"/>
              </a:rPr>
              <a:t>Reasonable expectation of their capacity and possible action.</a:t>
            </a:r>
          </a:p>
          <a:p>
            <a:pPr lvl="2">
              <a:lnSpc>
                <a:spcPct val="80000"/>
              </a:lnSpc>
              <a:buFont typeface="Wingdings" pitchFamily="2" charset="2"/>
              <a:buNone/>
            </a:pPr>
            <a:endParaRPr lang="en-US" sz="800" dirty="0">
              <a:latin typeface="Times New Roman" pitchFamily="18" charset="0"/>
            </a:endParaRPr>
          </a:p>
          <a:p>
            <a:pPr>
              <a:lnSpc>
                <a:spcPct val="80000"/>
              </a:lnSpc>
            </a:pPr>
            <a:r>
              <a:rPr lang="en-US" sz="2000" dirty="0">
                <a:latin typeface="Times New Roman" pitchFamily="18" charset="0"/>
              </a:rPr>
              <a:t>Liability can be partially limited through contractual </a:t>
            </a:r>
            <a:r>
              <a:rPr lang="en-US" sz="2000" dirty="0" smtClean="0">
                <a:latin typeface="Times New Roman" pitchFamily="18" charset="0"/>
              </a:rPr>
              <a:t>relationships.     </a:t>
            </a:r>
          </a:p>
          <a:p>
            <a:pPr marL="400050" lvl="1" indent="0">
              <a:lnSpc>
                <a:spcPct val="80000"/>
              </a:lnSpc>
            </a:pPr>
            <a:r>
              <a:rPr lang="en-US" sz="2000" b="1" dirty="0" smtClean="0">
                <a:latin typeface="Times New Roman" pitchFamily="18" charset="0"/>
              </a:rPr>
              <a:t>But</a:t>
            </a:r>
            <a:r>
              <a:rPr lang="en-US" sz="2000" dirty="0" smtClean="0">
                <a:latin typeface="Times New Roman" pitchFamily="18" charset="0"/>
              </a:rPr>
              <a:t> courts </a:t>
            </a:r>
            <a:r>
              <a:rPr lang="en-US" sz="2000" dirty="0">
                <a:latin typeface="Times New Roman" pitchFamily="18" charset="0"/>
              </a:rPr>
              <a:t>are the final arbiter and will look to </a:t>
            </a:r>
            <a:r>
              <a:rPr lang="en-US" sz="2000" dirty="0" smtClean="0">
                <a:latin typeface="Times New Roman" pitchFamily="18" charset="0"/>
              </a:rPr>
              <a:t>deny illegal </a:t>
            </a:r>
            <a:r>
              <a:rPr lang="en-US" sz="2000" dirty="0">
                <a:latin typeface="Times New Roman" pitchFamily="18" charset="0"/>
              </a:rPr>
              <a:t>or unfair </a:t>
            </a:r>
            <a:r>
              <a:rPr lang="en-US" sz="2000" dirty="0" smtClean="0">
                <a:latin typeface="Times New Roman" pitchFamily="18" charset="0"/>
              </a:rPr>
              <a:t>liability-limitation </a:t>
            </a:r>
            <a:r>
              <a:rPr lang="en-US" sz="2000" dirty="0">
                <a:latin typeface="Times New Roman" pitchFamily="18" charset="0"/>
              </a:rPr>
              <a:t>by:</a:t>
            </a:r>
          </a:p>
          <a:p>
            <a:pPr lvl="2">
              <a:lnSpc>
                <a:spcPct val="80000"/>
              </a:lnSpc>
              <a:buFont typeface="Wingdings" pitchFamily="2" charset="2"/>
              <a:buChar char="Ø"/>
            </a:pPr>
            <a:r>
              <a:rPr lang="en-US" sz="2000" dirty="0" smtClean="0">
                <a:latin typeface="Times New Roman" pitchFamily="18" charset="0"/>
              </a:rPr>
              <a:t> the </a:t>
            </a:r>
            <a:r>
              <a:rPr lang="en-US" sz="2000" dirty="0">
                <a:latin typeface="Times New Roman" pitchFamily="18" charset="0"/>
              </a:rPr>
              <a:t>more powerful in </a:t>
            </a:r>
            <a:r>
              <a:rPr lang="en-US" sz="2000" dirty="0" smtClean="0">
                <a:latin typeface="Times New Roman" pitchFamily="18" charset="0"/>
              </a:rPr>
              <a:t>an unequal bargaining relationship</a:t>
            </a:r>
            <a:r>
              <a:rPr lang="en-US" sz="2000" dirty="0">
                <a:latin typeface="Times New Roman" pitchFamily="18" charset="0"/>
              </a:rPr>
              <a:t>; and/or </a:t>
            </a:r>
          </a:p>
          <a:p>
            <a:pPr lvl="2">
              <a:lnSpc>
                <a:spcPct val="80000"/>
              </a:lnSpc>
              <a:buFont typeface="Wingdings" pitchFamily="2" charset="2"/>
              <a:buChar char="Ø"/>
            </a:pPr>
            <a:r>
              <a:rPr lang="en-US" sz="2000" dirty="0" smtClean="0">
                <a:latin typeface="Times New Roman" pitchFamily="18" charset="0"/>
              </a:rPr>
              <a:t> those in authority who </a:t>
            </a:r>
            <a:r>
              <a:rPr lang="en-US" sz="2000" dirty="0">
                <a:latin typeface="Times New Roman" pitchFamily="18" charset="0"/>
              </a:rPr>
              <a:t>should have been better </a:t>
            </a:r>
            <a:r>
              <a:rPr lang="en-US" sz="2000" dirty="0" smtClean="0">
                <a:latin typeface="Times New Roman" pitchFamily="18" charset="0"/>
              </a:rPr>
              <a:t>informed, and who </a:t>
            </a:r>
            <a:r>
              <a:rPr lang="en-US" sz="2000" dirty="0">
                <a:latin typeface="Times New Roman" pitchFamily="18" charset="0"/>
              </a:rPr>
              <a:t>should have more effectively exercised their due </a:t>
            </a:r>
            <a:r>
              <a:rPr lang="en-US" sz="2000" dirty="0" smtClean="0">
                <a:latin typeface="Times New Roman" pitchFamily="18" charset="0"/>
              </a:rPr>
              <a:t>diligence and duty of care.</a:t>
            </a:r>
            <a:endParaRPr lang="en-US" sz="2000" dirty="0">
              <a:latin typeface="Times New Roman" pitchFamily="18" charset="0"/>
            </a:endParaRPr>
          </a:p>
          <a:p>
            <a:pPr>
              <a:lnSpc>
                <a:spcPct val="80000"/>
              </a:lnSpc>
              <a:buFont typeface="Wingdings" pitchFamily="2" charset="2"/>
              <a:buNone/>
            </a:pPr>
            <a:endParaRPr lang="en-US" sz="800" dirty="0">
              <a:latin typeface="Times New Roman" pitchFamily="18" charset="0"/>
            </a:endParaRPr>
          </a:p>
          <a:p>
            <a:pPr>
              <a:lnSpc>
                <a:spcPct val="80000"/>
              </a:lnSpc>
            </a:pPr>
            <a:r>
              <a:rPr lang="en-US" sz="2000" dirty="0" smtClean="0">
                <a:latin typeface="Times New Roman" pitchFamily="18" charset="0"/>
              </a:rPr>
              <a:t>Liability can </a:t>
            </a:r>
            <a:r>
              <a:rPr lang="en-US" sz="2000" dirty="0">
                <a:latin typeface="Times New Roman" pitchFamily="18" charset="0"/>
              </a:rPr>
              <a:t>never be fully </a:t>
            </a:r>
            <a:r>
              <a:rPr lang="en-US" sz="2000" dirty="0" smtClean="0">
                <a:latin typeface="Times New Roman" pitchFamily="18" charset="0"/>
              </a:rPr>
              <a:t>limited.</a:t>
            </a:r>
          </a:p>
          <a:p>
            <a:pPr>
              <a:lnSpc>
                <a:spcPct val="80000"/>
              </a:lnSpc>
            </a:pPr>
            <a:endParaRPr lang="en-US" sz="800" dirty="0" smtClean="0">
              <a:latin typeface="Times New Roman" pitchFamily="18" charset="0"/>
            </a:endParaRPr>
          </a:p>
          <a:p>
            <a:pPr>
              <a:lnSpc>
                <a:spcPct val="80000"/>
              </a:lnSpc>
            </a:pPr>
            <a:r>
              <a:rPr lang="en-US" sz="2000" dirty="0" smtClean="0">
                <a:latin typeface="Times New Roman" pitchFamily="18" charset="0"/>
              </a:rPr>
              <a:t>Note that merely withdrawing </a:t>
            </a:r>
            <a:r>
              <a:rPr lang="en-US" sz="2000" dirty="0">
                <a:latin typeface="Times New Roman" pitchFamily="18" charset="0"/>
              </a:rPr>
              <a:t>from any </a:t>
            </a:r>
            <a:r>
              <a:rPr lang="en-US" sz="2000" dirty="0" smtClean="0">
                <a:latin typeface="Times New Roman" pitchFamily="18" charset="0"/>
              </a:rPr>
              <a:t>activity will not avoid liability </a:t>
            </a:r>
            <a:r>
              <a:rPr lang="en-US" sz="2000" dirty="0">
                <a:latin typeface="Times New Roman" pitchFamily="18" charset="0"/>
              </a:rPr>
              <a:t>already incurred.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50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left)">
                                      <p:cBhvr>
                                        <p:cTn id="7" dur="2000"/>
                                        <p:tgtEl>
                                          <p:spTgt spid="17411">
                                            <p:txEl>
                                              <p:pRg st="0" end="0"/>
                                            </p:txEl>
                                          </p:spTgt>
                                        </p:tgtEl>
                                      </p:cBhvr>
                                    </p:animEffect>
                                  </p:childTnLst>
                                </p:cTn>
                              </p:par>
                            </p:childTnLst>
                          </p:cTn>
                        </p:par>
                        <p:par>
                          <p:cTn id="8" fill="hold">
                            <p:stCondLst>
                              <p:cond delay="3500"/>
                            </p:stCondLst>
                            <p:childTnLst>
                              <p:par>
                                <p:cTn id="9" presetID="22" presetClass="entr" presetSubtype="8" fill="hold" grpId="0" nodeType="afterEffect">
                                  <p:stCondLst>
                                    <p:cond delay="1000"/>
                                  </p:stCondLst>
                                  <p:childTnLst>
                                    <p:set>
                                      <p:cBhvr>
                                        <p:cTn id="10" dur="1" fill="hold">
                                          <p:stCondLst>
                                            <p:cond delay="0"/>
                                          </p:stCondLst>
                                        </p:cTn>
                                        <p:tgtEl>
                                          <p:spTgt spid="17411">
                                            <p:txEl>
                                              <p:pRg st="1" end="1"/>
                                            </p:txEl>
                                          </p:spTgt>
                                        </p:tgtEl>
                                        <p:attrNameLst>
                                          <p:attrName>style.visibility</p:attrName>
                                        </p:attrNameLst>
                                      </p:cBhvr>
                                      <p:to>
                                        <p:strVal val="visible"/>
                                      </p:to>
                                    </p:set>
                                    <p:animEffect transition="in" filter="wipe(left)">
                                      <p:cBhvr>
                                        <p:cTn id="11" dur="2000"/>
                                        <p:tgtEl>
                                          <p:spTgt spid="17411">
                                            <p:txEl>
                                              <p:pRg st="1" end="1"/>
                                            </p:txEl>
                                          </p:spTgt>
                                        </p:tgtEl>
                                      </p:cBhvr>
                                    </p:animEffect>
                                  </p:childTnLst>
                                </p:cTn>
                              </p:par>
                            </p:childTnLst>
                          </p:cTn>
                        </p:par>
                        <p:par>
                          <p:cTn id="12" fill="hold">
                            <p:stCondLst>
                              <p:cond delay="6500"/>
                            </p:stCondLst>
                            <p:childTnLst>
                              <p:par>
                                <p:cTn id="13" presetID="22" presetClass="entr" presetSubtype="8" fill="hold" grpId="0" nodeType="after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Effect transition="in" filter="wipe(left)">
                                      <p:cBhvr>
                                        <p:cTn id="15" dur="2000"/>
                                        <p:tgtEl>
                                          <p:spTgt spid="17411">
                                            <p:txEl>
                                              <p:pRg st="2" end="2"/>
                                            </p:txEl>
                                          </p:spTgt>
                                        </p:tgtEl>
                                      </p:cBhvr>
                                    </p:animEffect>
                                  </p:childTnLst>
                                </p:cTn>
                              </p:par>
                            </p:childTnLst>
                          </p:cTn>
                        </p:par>
                        <p:par>
                          <p:cTn id="16" fill="hold">
                            <p:stCondLst>
                              <p:cond delay="8500"/>
                            </p:stCondLst>
                            <p:childTnLst>
                              <p:par>
                                <p:cTn id="17" presetID="22" presetClass="entr" presetSubtype="8" fill="hold" grpId="0" nodeType="after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animEffect transition="in" filter="wipe(left)">
                                      <p:cBhvr>
                                        <p:cTn id="19" dur="2000"/>
                                        <p:tgtEl>
                                          <p:spTgt spid="17411">
                                            <p:txEl>
                                              <p:pRg st="3" end="3"/>
                                            </p:txEl>
                                          </p:spTgt>
                                        </p:tgtEl>
                                      </p:cBhvr>
                                    </p:animEffect>
                                  </p:childTnLst>
                                </p:cTn>
                              </p:par>
                            </p:childTnLst>
                          </p:cTn>
                        </p:par>
                        <p:par>
                          <p:cTn id="20" fill="hold">
                            <p:stCondLst>
                              <p:cond delay="10500"/>
                            </p:stCondLst>
                            <p:childTnLst>
                              <p:par>
                                <p:cTn id="21" presetID="22" presetClass="entr" presetSubtype="8" fill="hold" grpId="0" nodeType="afterEffect">
                                  <p:stCondLst>
                                    <p:cond delay="1500"/>
                                  </p:stCondLst>
                                  <p:childTnLst>
                                    <p:set>
                                      <p:cBhvr>
                                        <p:cTn id="22" dur="1" fill="hold">
                                          <p:stCondLst>
                                            <p:cond delay="0"/>
                                          </p:stCondLst>
                                        </p:cTn>
                                        <p:tgtEl>
                                          <p:spTgt spid="17411">
                                            <p:txEl>
                                              <p:pRg st="5" end="5"/>
                                            </p:txEl>
                                          </p:spTgt>
                                        </p:tgtEl>
                                        <p:attrNameLst>
                                          <p:attrName>style.visibility</p:attrName>
                                        </p:attrNameLst>
                                      </p:cBhvr>
                                      <p:to>
                                        <p:strVal val="visible"/>
                                      </p:to>
                                    </p:set>
                                    <p:animEffect transition="in" filter="wipe(left)">
                                      <p:cBhvr>
                                        <p:cTn id="23" dur="2000"/>
                                        <p:tgtEl>
                                          <p:spTgt spid="17411">
                                            <p:txEl>
                                              <p:pRg st="5" end="5"/>
                                            </p:txEl>
                                          </p:spTgt>
                                        </p:tgtEl>
                                      </p:cBhvr>
                                    </p:animEffect>
                                  </p:childTnLst>
                                </p:cTn>
                              </p:par>
                            </p:childTnLst>
                          </p:cTn>
                        </p:par>
                        <p:par>
                          <p:cTn id="24" fill="hold">
                            <p:stCondLst>
                              <p:cond delay="14000"/>
                            </p:stCondLst>
                            <p:childTnLst>
                              <p:par>
                                <p:cTn id="25" presetID="22" presetClass="entr" presetSubtype="8" fill="hold" grpId="0" nodeType="afterEffect">
                                  <p:stCondLst>
                                    <p:cond delay="1000"/>
                                  </p:stCondLst>
                                  <p:childTnLst>
                                    <p:set>
                                      <p:cBhvr>
                                        <p:cTn id="26" dur="1" fill="hold">
                                          <p:stCondLst>
                                            <p:cond delay="0"/>
                                          </p:stCondLst>
                                        </p:cTn>
                                        <p:tgtEl>
                                          <p:spTgt spid="17411">
                                            <p:txEl>
                                              <p:pRg st="6" end="6"/>
                                            </p:txEl>
                                          </p:spTgt>
                                        </p:tgtEl>
                                        <p:attrNameLst>
                                          <p:attrName>style.visibility</p:attrName>
                                        </p:attrNameLst>
                                      </p:cBhvr>
                                      <p:to>
                                        <p:strVal val="visible"/>
                                      </p:to>
                                    </p:set>
                                    <p:animEffect transition="in" filter="wipe(left)">
                                      <p:cBhvr>
                                        <p:cTn id="27" dur="2000"/>
                                        <p:tgtEl>
                                          <p:spTgt spid="17411">
                                            <p:txEl>
                                              <p:pRg st="6" end="6"/>
                                            </p:txEl>
                                          </p:spTgt>
                                        </p:tgtEl>
                                      </p:cBhvr>
                                    </p:animEffect>
                                  </p:childTnLst>
                                </p:cTn>
                              </p:par>
                            </p:childTnLst>
                          </p:cTn>
                        </p:par>
                        <p:par>
                          <p:cTn id="28" fill="hold">
                            <p:stCondLst>
                              <p:cond delay="17000"/>
                            </p:stCondLst>
                            <p:childTnLst>
                              <p:par>
                                <p:cTn id="29" presetID="22" presetClass="entr" presetSubtype="8" fill="hold" grpId="0" nodeType="afterEffect">
                                  <p:stCondLst>
                                    <p:cond delay="1000"/>
                                  </p:stCondLst>
                                  <p:childTnLst>
                                    <p:set>
                                      <p:cBhvr>
                                        <p:cTn id="30" dur="1" fill="hold">
                                          <p:stCondLst>
                                            <p:cond delay="0"/>
                                          </p:stCondLst>
                                        </p:cTn>
                                        <p:tgtEl>
                                          <p:spTgt spid="17411">
                                            <p:txEl>
                                              <p:pRg st="7" end="7"/>
                                            </p:txEl>
                                          </p:spTgt>
                                        </p:tgtEl>
                                        <p:attrNameLst>
                                          <p:attrName>style.visibility</p:attrName>
                                        </p:attrNameLst>
                                      </p:cBhvr>
                                      <p:to>
                                        <p:strVal val="visible"/>
                                      </p:to>
                                    </p:set>
                                    <p:animEffect transition="in" filter="wipe(left)">
                                      <p:cBhvr>
                                        <p:cTn id="31" dur="2000"/>
                                        <p:tgtEl>
                                          <p:spTgt spid="17411">
                                            <p:txEl>
                                              <p:pRg st="7" end="7"/>
                                            </p:txEl>
                                          </p:spTgt>
                                        </p:tgtEl>
                                      </p:cBhvr>
                                    </p:animEffect>
                                  </p:childTnLst>
                                </p:cTn>
                              </p:par>
                            </p:childTnLst>
                          </p:cTn>
                        </p:par>
                        <p:par>
                          <p:cTn id="32" fill="hold">
                            <p:stCondLst>
                              <p:cond delay="20000"/>
                            </p:stCondLst>
                            <p:childTnLst>
                              <p:par>
                                <p:cTn id="33" presetID="22" presetClass="entr" presetSubtype="8" fill="hold" grpId="0" nodeType="afterEffect">
                                  <p:stCondLst>
                                    <p:cond delay="0"/>
                                  </p:stCondLst>
                                  <p:childTnLst>
                                    <p:set>
                                      <p:cBhvr>
                                        <p:cTn id="34" dur="1" fill="hold">
                                          <p:stCondLst>
                                            <p:cond delay="0"/>
                                          </p:stCondLst>
                                        </p:cTn>
                                        <p:tgtEl>
                                          <p:spTgt spid="17411">
                                            <p:txEl>
                                              <p:pRg st="8" end="8"/>
                                            </p:txEl>
                                          </p:spTgt>
                                        </p:tgtEl>
                                        <p:attrNameLst>
                                          <p:attrName>style.visibility</p:attrName>
                                        </p:attrNameLst>
                                      </p:cBhvr>
                                      <p:to>
                                        <p:strVal val="visible"/>
                                      </p:to>
                                    </p:set>
                                    <p:animEffect transition="in" filter="wipe(left)">
                                      <p:cBhvr>
                                        <p:cTn id="35" dur="2000"/>
                                        <p:tgtEl>
                                          <p:spTgt spid="17411">
                                            <p:txEl>
                                              <p:pRg st="8" end="8"/>
                                            </p:txEl>
                                          </p:spTgt>
                                        </p:tgtEl>
                                      </p:cBhvr>
                                    </p:animEffect>
                                  </p:childTnLst>
                                </p:cTn>
                              </p:par>
                            </p:childTnLst>
                          </p:cTn>
                        </p:par>
                        <p:par>
                          <p:cTn id="36" fill="hold">
                            <p:stCondLst>
                              <p:cond delay="22000"/>
                            </p:stCondLst>
                            <p:childTnLst>
                              <p:par>
                                <p:cTn id="37" presetID="22" presetClass="entr" presetSubtype="8" fill="hold" grpId="0" nodeType="afterEffect">
                                  <p:stCondLst>
                                    <p:cond delay="1500"/>
                                  </p:stCondLst>
                                  <p:childTnLst>
                                    <p:set>
                                      <p:cBhvr>
                                        <p:cTn id="38" dur="1" fill="hold">
                                          <p:stCondLst>
                                            <p:cond delay="0"/>
                                          </p:stCondLst>
                                        </p:cTn>
                                        <p:tgtEl>
                                          <p:spTgt spid="17411">
                                            <p:txEl>
                                              <p:pRg st="10" end="10"/>
                                            </p:txEl>
                                          </p:spTgt>
                                        </p:tgtEl>
                                        <p:attrNameLst>
                                          <p:attrName>style.visibility</p:attrName>
                                        </p:attrNameLst>
                                      </p:cBhvr>
                                      <p:to>
                                        <p:strVal val="visible"/>
                                      </p:to>
                                    </p:set>
                                    <p:animEffect transition="in" filter="wipe(left)">
                                      <p:cBhvr>
                                        <p:cTn id="39" dur="2000"/>
                                        <p:tgtEl>
                                          <p:spTgt spid="17411">
                                            <p:txEl>
                                              <p:pRg st="10" end="10"/>
                                            </p:txEl>
                                          </p:spTgt>
                                        </p:tgtEl>
                                      </p:cBhvr>
                                    </p:animEffect>
                                  </p:childTnLst>
                                </p:cTn>
                              </p:par>
                            </p:childTnLst>
                          </p:cTn>
                        </p:par>
                        <p:par>
                          <p:cTn id="40" fill="hold">
                            <p:stCondLst>
                              <p:cond delay="25500"/>
                            </p:stCondLst>
                            <p:childTnLst>
                              <p:par>
                                <p:cTn id="41" presetID="22" presetClass="entr" presetSubtype="8" fill="hold" grpId="0" nodeType="afterEffect">
                                  <p:stCondLst>
                                    <p:cond delay="1000"/>
                                  </p:stCondLst>
                                  <p:childTnLst>
                                    <p:set>
                                      <p:cBhvr>
                                        <p:cTn id="42" dur="1" fill="hold">
                                          <p:stCondLst>
                                            <p:cond delay="0"/>
                                          </p:stCondLst>
                                        </p:cTn>
                                        <p:tgtEl>
                                          <p:spTgt spid="17411">
                                            <p:txEl>
                                              <p:pRg st="12" end="12"/>
                                            </p:txEl>
                                          </p:spTgt>
                                        </p:tgtEl>
                                        <p:attrNameLst>
                                          <p:attrName>style.visibility</p:attrName>
                                        </p:attrNameLst>
                                      </p:cBhvr>
                                      <p:to>
                                        <p:strVal val="visible"/>
                                      </p:to>
                                    </p:set>
                                    <p:animEffect transition="in" filter="wipe(left)">
                                      <p:cBhvr>
                                        <p:cTn id="43" dur="2000"/>
                                        <p:tgtEl>
                                          <p:spTgt spid="1741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2400" y="304800"/>
            <a:ext cx="5029200" cy="1006475"/>
          </a:xfrm>
        </p:spPr>
        <p:txBody>
          <a:bodyPr/>
          <a:lstStyle/>
          <a:p>
            <a:pPr algn="ctr"/>
            <a:r>
              <a:rPr lang="en-US" sz="2000" b="1" dirty="0"/>
              <a:t>‘Org Chart’ of Liability for CANADEM Deployed Personnel (the CANPOL-Haiti I example)</a:t>
            </a:r>
            <a:endParaRPr lang="en-US" sz="3200" b="1" dirty="0"/>
          </a:p>
        </p:txBody>
      </p:sp>
      <p:sp>
        <p:nvSpPr>
          <p:cNvPr id="16387" name="Rectangle 3"/>
          <p:cNvSpPr>
            <a:spLocks noChangeArrowheads="1"/>
          </p:cNvSpPr>
          <p:nvPr/>
        </p:nvSpPr>
        <p:spPr bwMode="auto">
          <a:xfrm>
            <a:off x="1524000" y="2438400"/>
            <a:ext cx="1524000" cy="533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t>UN DPKO</a:t>
            </a:r>
          </a:p>
        </p:txBody>
      </p:sp>
      <p:sp>
        <p:nvSpPr>
          <p:cNvPr id="16388" name="Rectangle 4"/>
          <p:cNvSpPr>
            <a:spLocks noChangeArrowheads="1"/>
          </p:cNvSpPr>
          <p:nvPr/>
        </p:nvSpPr>
        <p:spPr bwMode="auto">
          <a:xfrm>
            <a:off x="685800" y="3352800"/>
            <a:ext cx="3200400" cy="1066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t>UN MINUSTAH</a:t>
            </a:r>
          </a:p>
        </p:txBody>
      </p:sp>
      <p:sp>
        <p:nvSpPr>
          <p:cNvPr id="16389" name="Rectangle 5"/>
          <p:cNvSpPr>
            <a:spLocks noChangeArrowheads="1"/>
          </p:cNvSpPr>
          <p:nvPr/>
        </p:nvSpPr>
        <p:spPr bwMode="auto">
          <a:xfrm>
            <a:off x="609600" y="5029200"/>
            <a:ext cx="2895600" cy="685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Cdn CIVPOL Contingent</a:t>
            </a:r>
          </a:p>
          <a:p>
            <a:pPr algn="ctr"/>
            <a:r>
              <a:rPr lang="en-US" sz="1200" b="1"/>
              <a:t>Contingent Commander</a:t>
            </a:r>
          </a:p>
        </p:txBody>
      </p:sp>
      <p:sp>
        <p:nvSpPr>
          <p:cNvPr id="16390" name="Rectangle 6"/>
          <p:cNvSpPr>
            <a:spLocks noChangeArrowheads="1"/>
          </p:cNvSpPr>
          <p:nvPr/>
        </p:nvSpPr>
        <p:spPr bwMode="auto">
          <a:xfrm>
            <a:off x="6019800" y="3886200"/>
            <a:ext cx="1447800" cy="533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b="1"/>
              <a:t>CANADEM</a:t>
            </a:r>
          </a:p>
        </p:txBody>
      </p:sp>
      <p:sp>
        <p:nvSpPr>
          <p:cNvPr id="16391" name="Rectangle 7"/>
          <p:cNvSpPr>
            <a:spLocks noChangeArrowheads="1"/>
          </p:cNvSpPr>
          <p:nvPr/>
        </p:nvSpPr>
        <p:spPr bwMode="auto">
          <a:xfrm>
            <a:off x="4876800" y="4800600"/>
            <a:ext cx="3962400" cy="1447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800" b="1"/>
          </a:p>
          <a:p>
            <a:pPr algn="ctr"/>
            <a:r>
              <a:rPr lang="en-US" sz="2000" b="1"/>
              <a:t>CANPOL-Haiti</a:t>
            </a:r>
          </a:p>
          <a:p>
            <a:pPr algn="ctr"/>
            <a:r>
              <a:rPr lang="en-US" sz="1600" b="1"/>
              <a:t>The 25 police experts themselves</a:t>
            </a:r>
          </a:p>
          <a:p>
            <a:pPr algn="ctr"/>
            <a:endParaRPr lang="en-US" sz="1600" b="1"/>
          </a:p>
          <a:p>
            <a:pPr algn="ctr"/>
            <a:r>
              <a:rPr lang="en-US" sz="1200" b="1"/>
              <a:t> Chef de mission </a:t>
            </a:r>
          </a:p>
          <a:p>
            <a:pPr lvl="1" algn="ctr">
              <a:buFontTx/>
              <a:buChar char="•"/>
            </a:pPr>
            <a:r>
              <a:rPr lang="en-US" sz="1200" b="1"/>
              <a:t> Coordonnateur admin/log</a:t>
            </a:r>
          </a:p>
        </p:txBody>
      </p:sp>
      <p:cxnSp>
        <p:nvCxnSpPr>
          <p:cNvPr id="16392" name="AutoShape 8"/>
          <p:cNvCxnSpPr>
            <a:cxnSpLocks noChangeShapeType="1"/>
            <a:stCxn id="16387" idx="2"/>
            <a:endCxn id="16388" idx="0"/>
          </p:cNvCxnSpPr>
          <p:nvPr/>
        </p:nvCxnSpPr>
        <p:spPr bwMode="auto">
          <a:xfrm>
            <a:off x="2286000" y="2971800"/>
            <a:ext cx="0" cy="381000"/>
          </a:xfrm>
          <a:prstGeom prst="straightConnector1">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3" name="AutoShape 9"/>
          <p:cNvCxnSpPr>
            <a:cxnSpLocks noChangeShapeType="1"/>
            <a:stCxn id="16388" idx="2"/>
            <a:endCxn id="16389" idx="0"/>
          </p:cNvCxnSpPr>
          <p:nvPr/>
        </p:nvCxnSpPr>
        <p:spPr bwMode="auto">
          <a:xfrm flipH="1">
            <a:off x="2057400" y="4419600"/>
            <a:ext cx="228600" cy="609600"/>
          </a:xfrm>
          <a:prstGeom prst="straightConnector1">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4" name="AutoShape 10"/>
          <p:cNvCxnSpPr>
            <a:cxnSpLocks noChangeShapeType="1"/>
            <a:stCxn id="16407" idx="2"/>
            <a:endCxn id="16390" idx="0"/>
          </p:cNvCxnSpPr>
          <p:nvPr/>
        </p:nvCxnSpPr>
        <p:spPr bwMode="auto">
          <a:xfrm>
            <a:off x="6515100" y="2667000"/>
            <a:ext cx="228600" cy="1219200"/>
          </a:xfrm>
          <a:prstGeom prst="straightConnector1">
            <a:avLst/>
          </a:prstGeom>
          <a:noFill/>
          <a:ln w="63500">
            <a:solidFill>
              <a:schemeClr val="tx1"/>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5" name="AutoShape 11"/>
          <p:cNvCxnSpPr>
            <a:cxnSpLocks noChangeShapeType="1"/>
            <a:stCxn id="16390" idx="2"/>
            <a:endCxn id="16391" idx="0"/>
          </p:cNvCxnSpPr>
          <p:nvPr/>
        </p:nvCxnSpPr>
        <p:spPr bwMode="auto">
          <a:xfrm>
            <a:off x="6743700" y="4419600"/>
            <a:ext cx="114300" cy="381000"/>
          </a:xfrm>
          <a:prstGeom prst="straightConnector1">
            <a:avLst/>
          </a:prstGeom>
          <a:noFill/>
          <a:ln w="63500">
            <a:solidFill>
              <a:schemeClr val="tx1"/>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6" name="AutoShape 12"/>
          <p:cNvCxnSpPr>
            <a:cxnSpLocks noChangeShapeType="1"/>
            <a:stCxn id="16397" idx="2"/>
            <a:endCxn id="16389" idx="3"/>
          </p:cNvCxnSpPr>
          <p:nvPr/>
        </p:nvCxnSpPr>
        <p:spPr bwMode="auto">
          <a:xfrm rot="5400000">
            <a:off x="2952750" y="3600450"/>
            <a:ext cx="2324100" cy="1219200"/>
          </a:xfrm>
          <a:prstGeom prst="curvedConnector2">
            <a:avLst/>
          </a:prstGeom>
          <a:noFill/>
          <a:ln w="635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97" name="Rectangle 13"/>
          <p:cNvSpPr>
            <a:spLocks noChangeArrowheads="1"/>
          </p:cNvSpPr>
          <p:nvPr/>
        </p:nvSpPr>
        <p:spPr bwMode="auto">
          <a:xfrm>
            <a:off x="4191000" y="2514600"/>
            <a:ext cx="1066800" cy="533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t>RCMP</a:t>
            </a:r>
          </a:p>
        </p:txBody>
      </p:sp>
      <p:cxnSp>
        <p:nvCxnSpPr>
          <p:cNvPr id="16398" name="AutoShape 14"/>
          <p:cNvCxnSpPr>
            <a:cxnSpLocks noChangeShapeType="1"/>
            <a:stCxn id="16397" idx="2"/>
            <a:endCxn id="16390" idx="1"/>
          </p:cNvCxnSpPr>
          <p:nvPr/>
        </p:nvCxnSpPr>
        <p:spPr bwMode="auto">
          <a:xfrm>
            <a:off x="4724400" y="3048000"/>
            <a:ext cx="1295400" cy="1104900"/>
          </a:xfrm>
          <a:prstGeom prst="straightConnector1">
            <a:avLst/>
          </a:prstGeom>
          <a:noFill/>
          <a:ln w="25400" cap="rnd">
            <a:solidFill>
              <a:schemeClr val="tx1"/>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9" name="AutoShape 15"/>
          <p:cNvCxnSpPr>
            <a:cxnSpLocks noChangeShapeType="1"/>
            <a:stCxn id="16388" idx="2"/>
            <a:endCxn id="16391" idx="1"/>
          </p:cNvCxnSpPr>
          <p:nvPr/>
        </p:nvCxnSpPr>
        <p:spPr bwMode="auto">
          <a:xfrm>
            <a:off x="2286000" y="4419600"/>
            <a:ext cx="2590800" cy="1104900"/>
          </a:xfrm>
          <a:prstGeom prst="straightConnector1">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0" name="AutoShape 16"/>
          <p:cNvCxnSpPr>
            <a:cxnSpLocks noChangeShapeType="1"/>
            <a:stCxn id="16389" idx="3"/>
            <a:endCxn id="16391" idx="1"/>
          </p:cNvCxnSpPr>
          <p:nvPr/>
        </p:nvCxnSpPr>
        <p:spPr bwMode="auto">
          <a:xfrm>
            <a:off x="3505200" y="5372100"/>
            <a:ext cx="1371600" cy="152400"/>
          </a:xfrm>
          <a:prstGeom prst="straightConnector1">
            <a:avLst/>
          </a:prstGeom>
          <a:noFill/>
          <a:ln w="25400" cap="rnd">
            <a:solidFill>
              <a:schemeClr val="tx1"/>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01" name="Rectangle 17"/>
          <p:cNvSpPr>
            <a:spLocks noChangeArrowheads="1"/>
          </p:cNvSpPr>
          <p:nvPr/>
        </p:nvSpPr>
        <p:spPr bwMode="auto">
          <a:xfrm>
            <a:off x="4648200" y="457200"/>
            <a:ext cx="2057400"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t>finance/admin control</a:t>
            </a:r>
          </a:p>
        </p:txBody>
      </p:sp>
      <p:sp>
        <p:nvSpPr>
          <p:cNvPr id="16402" name="Rectangle 18"/>
          <p:cNvSpPr>
            <a:spLocks noChangeArrowheads="1"/>
          </p:cNvSpPr>
          <p:nvPr/>
        </p:nvSpPr>
        <p:spPr bwMode="auto">
          <a:xfrm>
            <a:off x="4648200" y="228600"/>
            <a:ext cx="175260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t>command &amp; control</a:t>
            </a:r>
          </a:p>
        </p:txBody>
      </p:sp>
      <p:sp>
        <p:nvSpPr>
          <p:cNvPr id="16403" name="Rectangle 19"/>
          <p:cNvSpPr>
            <a:spLocks noChangeArrowheads="1"/>
          </p:cNvSpPr>
          <p:nvPr/>
        </p:nvSpPr>
        <p:spPr bwMode="auto">
          <a:xfrm>
            <a:off x="4648200" y="838200"/>
            <a:ext cx="1752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t>information / coordination link</a:t>
            </a:r>
          </a:p>
        </p:txBody>
      </p:sp>
      <p:sp>
        <p:nvSpPr>
          <p:cNvPr id="16404" name="Line 20"/>
          <p:cNvSpPr>
            <a:spLocks noChangeShapeType="1"/>
          </p:cNvSpPr>
          <p:nvPr/>
        </p:nvSpPr>
        <p:spPr bwMode="auto">
          <a:xfrm>
            <a:off x="6477000" y="381000"/>
            <a:ext cx="1600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16405" name="Line 21"/>
          <p:cNvSpPr>
            <a:spLocks noChangeShapeType="1"/>
          </p:cNvSpPr>
          <p:nvPr/>
        </p:nvSpPr>
        <p:spPr bwMode="auto">
          <a:xfrm>
            <a:off x="6781800" y="685800"/>
            <a:ext cx="1600200" cy="0"/>
          </a:xfrm>
          <a:prstGeom prst="line">
            <a:avLst/>
          </a:prstGeom>
          <a:noFill/>
          <a:ln w="635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16406" name="Line 22"/>
          <p:cNvSpPr>
            <a:spLocks noChangeShapeType="1"/>
          </p:cNvSpPr>
          <p:nvPr/>
        </p:nvSpPr>
        <p:spPr bwMode="auto">
          <a:xfrm>
            <a:off x="7467600" y="1066800"/>
            <a:ext cx="1295400"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16407" name="Rectangle 23"/>
          <p:cNvSpPr>
            <a:spLocks noChangeArrowheads="1"/>
          </p:cNvSpPr>
          <p:nvPr/>
        </p:nvSpPr>
        <p:spPr bwMode="auto">
          <a:xfrm>
            <a:off x="5105400" y="2133600"/>
            <a:ext cx="2819400" cy="533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b="1"/>
              <a:t>START</a:t>
            </a:r>
          </a:p>
          <a:p>
            <a:pPr algn="ctr"/>
            <a:r>
              <a:rPr lang="en-US" sz="1600"/>
              <a:t>  CIDA $ / FAC oversight</a:t>
            </a:r>
          </a:p>
        </p:txBody>
      </p:sp>
      <p:sp>
        <p:nvSpPr>
          <p:cNvPr id="16408" name="AutoShape 24"/>
          <p:cNvSpPr>
            <a:spLocks noChangeArrowheads="1"/>
          </p:cNvSpPr>
          <p:nvPr/>
        </p:nvSpPr>
        <p:spPr bwMode="auto">
          <a:xfrm>
            <a:off x="7391400" y="1295400"/>
            <a:ext cx="3048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09" name="AutoShape 25"/>
          <p:cNvSpPr>
            <a:spLocks noChangeArrowheads="1"/>
          </p:cNvSpPr>
          <p:nvPr/>
        </p:nvSpPr>
        <p:spPr bwMode="auto">
          <a:xfrm>
            <a:off x="5791200" y="2057400"/>
            <a:ext cx="2286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4400"/>
          </a:p>
        </p:txBody>
      </p:sp>
      <p:sp>
        <p:nvSpPr>
          <p:cNvPr id="16410" name="AutoShape 26"/>
          <p:cNvSpPr>
            <a:spLocks noChangeArrowheads="1"/>
          </p:cNvSpPr>
          <p:nvPr/>
        </p:nvSpPr>
        <p:spPr bwMode="auto">
          <a:xfrm>
            <a:off x="4191000" y="2514600"/>
            <a:ext cx="152400" cy="1524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11" name="AutoShape 27"/>
          <p:cNvSpPr>
            <a:spLocks noChangeArrowheads="1"/>
          </p:cNvSpPr>
          <p:nvPr/>
        </p:nvSpPr>
        <p:spPr bwMode="auto">
          <a:xfrm>
            <a:off x="5638800" y="3276600"/>
            <a:ext cx="838200" cy="7620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12" name="AutoShape 28"/>
          <p:cNvSpPr>
            <a:spLocks noChangeArrowheads="1"/>
          </p:cNvSpPr>
          <p:nvPr/>
        </p:nvSpPr>
        <p:spPr bwMode="auto">
          <a:xfrm>
            <a:off x="5181600" y="4648200"/>
            <a:ext cx="762000" cy="685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13" name="AutoShape 29"/>
          <p:cNvSpPr>
            <a:spLocks noChangeArrowheads="1"/>
          </p:cNvSpPr>
          <p:nvPr/>
        </p:nvSpPr>
        <p:spPr bwMode="auto">
          <a:xfrm>
            <a:off x="3048000" y="4953000"/>
            <a:ext cx="228600" cy="2286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14" name="AutoShape 30"/>
          <p:cNvSpPr>
            <a:spLocks noChangeArrowheads="1"/>
          </p:cNvSpPr>
          <p:nvPr/>
        </p:nvSpPr>
        <p:spPr bwMode="auto">
          <a:xfrm>
            <a:off x="3048000" y="3200400"/>
            <a:ext cx="762000" cy="6096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15" name="AutoShape 31"/>
          <p:cNvSpPr>
            <a:spLocks noChangeArrowheads="1"/>
          </p:cNvSpPr>
          <p:nvPr/>
        </p:nvSpPr>
        <p:spPr bwMode="auto">
          <a:xfrm>
            <a:off x="2971800" y="2362200"/>
            <a:ext cx="457200" cy="4572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16" name="Rectangle 32"/>
          <p:cNvSpPr>
            <a:spLocks noChangeArrowheads="1"/>
          </p:cNvSpPr>
          <p:nvPr/>
        </p:nvSpPr>
        <p:spPr bwMode="auto">
          <a:xfrm>
            <a:off x="4648200" y="1143000"/>
            <a:ext cx="2057400"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t>resultant liability of some sort </a:t>
            </a:r>
          </a:p>
        </p:txBody>
      </p:sp>
      <p:sp>
        <p:nvSpPr>
          <p:cNvPr id="16417" name="AutoShape 33"/>
          <p:cNvSpPr>
            <a:spLocks noChangeArrowheads="1"/>
          </p:cNvSpPr>
          <p:nvPr/>
        </p:nvSpPr>
        <p:spPr bwMode="auto">
          <a:xfrm>
            <a:off x="6019800" y="5715000"/>
            <a:ext cx="182563" cy="182563"/>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19" name="AutoShape 35"/>
          <p:cNvSpPr>
            <a:spLocks noChangeArrowheads="1"/>
          </p:cNvSpPr>
          <p:nvPr/>
        </p:nvSpPr>
        <p:spPr bwMode="auto">
          <a:xfrm>
            <a:off x="5715000" y="6019800"/>
            <a:ext cx="136525" cy="136525"/>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420" name="Rectangle 36"/>
          <p:cNvSpPr>
            <a:spLocks noChangeArrowheads="1"/>
          </p:cNvSpPr>
          <p:nvPr/>
        </p:nvSpPr>
        <p:spPr bwMode="auto">
          <a:xfrm>
            <a:off x="762000" y="1828800"/>
            <a:ext cx="3048000" cy="381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GoC &amp; </a:t>
            </a:r>
            <a:r>
              <a:rPr lang="en-US" sz="1400" b="1"/>
              <a:t>other member states</a:t>
            </a:r>
          </a:p>
        </p:txBody>
      </p:sp>
      <p:sp>
        <p:nvSpPr>
          <p:cNvPr id="16421" name="AutoShape 37"/>
          <p:cNvSpPr>
            <a:spLocks noChangeArrowheads="1"/>
          </p:cNvSpPr>
          <p:nvPr/>
        </p:nvSpPr>
        <p:spPr bwMode="auto">
          <a:xfrm>
            <a:off x="3733800" y="1752600"/>
            <a:ext cx="3048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cxnSp>
        <p:nvCxnSpPr>
          <p:cNvPr id="16422" name="AutoShape 38"/>
          <p:cNvCxnSpPr>
            <a:cxnSpLocks noChangeShapeType="1"/>
            <a:stCxn id="16420" idx="2"/>
            <a:endCxn id="16387" idx="0"/>
          </p:cNvCxnSpPr>
          <p:nvPr/>
        </p:nvCxnSpPr>
        <p:spPr bwMode="auto">
          <a:xfrm>
            <a:off x="2286000" y="2209800"/>
            <a:ext cx="0" cy="228600"/>
          </a:xfrm>
          <a:prstGeom prst="straightConnector1">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23" name="Text Box 39"/>
          <p:cNvSpPr txBox="1">
            <a:spLocks noChangeArrowheads="1"/>
          </p:cNvSpPr>
          <p:nvPr/>
        </p:nvSpPr>
        <p:spPr bwMode="auto">
          <a:xfrm>
            <a:off x="533400" y="641246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800" b="1" dirty="0" smtClean="0">
                <a:solidFill>
                  <a:schemeClr val="folHlink"/>
                </a:solidFill>
              </a:rPr>
              <a:t>Teaching Point: </a:t>
            </a:r>
            <a:r>
              <a:rPr lang="en-US" sz="1600" b="1" dirty="0">
                <a:solidFill>
                  <a:schemeClr val="folHlink"/>
                </a:solidFill>
              </a:rPr>
              <a:t>everybody has some liability! And we mean everybody!</a:t>
            </a:r>
            <a:endParaRPr lang="en-US" sz="1800" b="1" dirty="0">
              <a:solidFill>
                <a:schemeClr val="folHlink"/>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70" name="AutoShape 74"/>
          <p:cNvSpPr>
            <a:spLocks noChangeArrowheads="1"/>
          </p:cNvSpPr>
          <p:nvPr/>
        </p:nvSpPr>
        <p:spPr bwMode="auto">
          <a:xfrm>
            <a:off x="5334000" y="5867400"/>
            <a:ext cx="838200" cy="914400"/>
          </a:xfrm>
          <a:prstGeom prst="rightArrowCallout">
            <a:avLst>
              <a:gd name="adj1" fmla="val 27273"/>
              <a:gd name="adj2" fmla="val 27273"/>
              <a:gd name="adj3" fmla="val 16667"/>
              <a:gd name="adj4" fmla="val 66667"/>
            </a:avLst>
          </a:prstGeom>
          <a:gradFill rotWithShape="1">
            <a:gsLst>
              <a:gs pos="0">
                <a:schemeClr val="bg1"/>
              </a:gs>
              <a:gs pos="100000">
                <a:srgbClr val="CC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698" name="Rectangle 3"/>
          <p:cNvSpPr>
            <a:spLocks noChangeArrowheads="1"/>
          </p:cNvSpPr>
          <p:nvPr/>
        </p:nvSpPr>
        <p:spPr bwMode="auto">
          <a:xfrm>
            <a:off x="5146675" y="1730375"/>
            <a:ext cx="1736725"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800" b="1">
                <a:latin typeface="Arial" charset="0"/>
              </a:rPr>
              <a:t>GoC HoA Afg</a:t>
            </a:r>
            <a:endParaRPr lang="en-US" sz="1200" b="1">
              <a:solidFill>
                <a:schemeClr val="accent2"/>
              </a:solidFill>
              <a:latin typeface="Arial" charset="0"/>
            </a:endParaRPr>
          </a:p>
        </p:txBody>
      </p:sp>
      <p:cxnSp>
        <p:nvCxnSpPr>
          <p:cNvPr id="29699" name="AutoShape 6"/>
          <p:cNvCxnSpPr>
            <a:cxnSpLocks noChangeShapeType="1"/>
            <a:stCxn id="29698" idx="2"/>
            <a:endCxn id="29718" idx="0"/>
          </p:cNvCxnSpPr>
          <p:nvPr/>
        </p:nvCxnSpPr>
        <p:spPr bwMode="auto">
          <a:xfrm flipH="1">
            <a:off x="4846638" y="2187575"/>
            <a:ext cx="1168400" cy="646113"/>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9700" name="AutoShape 8"/>
          <p:cNvCxnSpPr>
            <a:cxnSpLocks noChangeShapeType="1"/>
            <a:stCxn id="29738" idx="2"/>
            <a:endCxn id="29718" idx="0"/>
          </p:cNvCxnSpPr>
          <p:nvPr/>
        </p:nvCxnSpPr>
        <p:spPr bwMode="auto">
          <a:xfrm rot="16200000" flipH="1">
            <a:off x="3617913" y="1604962"/>
            <a:ext cx="319088" cy="2138363"/>
          </a:xfrm>
          <a:prstGeom prst="bentConnector3">
            <a:avLst>
              <a:gd name="adj1" fmla="val 51245"/>
            </a:avLst>
          </a:prstGeom>
          <a:noFill/>
          <a:ln w="63500">
            <a:solidFill>
              <a:schemeClr val="tx1"/>
            </a:solidFill>
            <a:miter lim="800000"/>
            <a:headEnd/>
            <a:tailEnd/>
          </a:ln>
          <a:extLst>
            <a:ext uri="{909E8E84-426E-40DD-AFC4-6F175D3DCCD1}">
              <a14:hiddenFill xmlns:a14="http://schemas.microsoft.com/office/drawing/2010/main">
                <a:noFill/>
              </a14:hiddenFill>
            </a:ext>
          </a:extLst>
        </p:spPr>
      </p:cxnSp>
      <p:sp>
        <p:nvSpPr>
          <p:cNvPr id="29701" name="Rectangle 9"/>
          <p:cNvSpPr>
            <a:spLocks noChangeArrowheads="1"/>
          </p:cNvSpPr>
          <p:nvPr/>
        </p:nvSpPr>
        <p:spPr bwMode="auto">
          <a:xfrm>
            <a:off x="1295400" y="3648075"/>
            <a:ext cx="1096963" cy="274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100">
                <a:latin typeface="Arial" charset="0"/>
              </a:rPr>
              <a:t>CANADEM</a:t>
            </a:r>
          </a:p>
          <a:p>
            <a:pPr algn="ctr"/>
            <a:r>
              <a:rPr lang="en-US" sz="800">
                <a:latin typeface="Arial" charset="0"/>
              </a:rPr>
              <a:t>Finance Division </a:t>
            </a:r>
            <a:endParaRPr lang="en-US" sz="700">
              <a:latin typeface="Arial" charset="0"/>
            </a:endParaRPr>
          </a:p>
        </p:txBody>
      </p:sp>
      <p:sp>
        <p:nvSpPr>
          <p:cNvPr id="29702" name="Rectangle 10"/>
          <p:cNvSpPr>
            <a:spLocks noChangeArrowheads="1"/>
          </p:cNvSpPr>
          <p:nvPr/>
        </p:nvSpPr>
        <p:spPr bwMode="auto">
          <a:xfrm>
            <a:off x="1292225" y="3282950"/>
            <a:ext cx="1096963" cy="274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100">
                <a:latin typeface="Arial" charset="0"/>
              </a:rPr>
              <a:t>CANADEM</a:t>
            </a:r>
          </a:p>
          <a:p>
            <a:pPr algn="ctr"/>
            <a:r>
              <a:rPr lang="en-US" sz="800">
                <a:latin typeface="Arial" charset="0"/>
              </a:rPr>
              <a:t>Deployment Division </a:t>
            </a:r>
            <a:endParaRPr lang="en-US" sz="700">
              <a:latin typeface="Arial" charset="0"/>
            </a:endParaRPr>
          </a:p>
        </p:txBody>
      </p:sp>
      <p:cxnSp>
        <p:nvCxnSpPr>
          <p:cNvPr id="29703" name="AutoShape 11"/>
          <p:cNvCxnSpPr>
            <a:cxnSpLocks noChangeShapeType="1"/>
            <a:stCxn id="29718" idx="1"/>
            <a:endCxn id="29710" idx="3"/>
          </p:cNvCxnSpPr>
          <p:nvPr/>
        </p:nvCxnSpPr>
        <p:spPr bwMode="auto">
          <a:xfrm flipH="1" flipV="1">
            <a:off x="2389188" y="3054350"/>
            <a:ext cx="1441450" cy="17463"/>
          </a:xfrm>
          <a:prstGeom prst="straightConnector1">
            <a:avLst/>
          </a:prstGeom>
          <a:noFill/>
          <a:ln w="76200" cap="rnd">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29704" name="AutoShape 12"/>
          <p:cNvCxnSpPr>
            <a:cxnSpLocks noChangeShapeType="1"/>
            <a:stCxn id="29718" idx="1"/>
            <a:endCxn id="29702" idx="3"/>
          </p:cNvCxnSpPr>
          <p:nvPr/>
        </p:nvCxnSpPr>
        <p:spPr bwMode="auto">
          <a:xfrm flipH="1">
            <a:off x="2389188" y="3071813"/>
            <a:ext cx="1441450" cy="349250"/>
          </a:xfrm>
          <a:prstGeom prst="straightConnector1">
            <a:avLst/>
          </a:prstGeom>
          <a:noFill/>
          <a:ln w="76200" cap="rnd">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29705" name="AutoShape 13"/>
          <p:cNvCxnSpPr>
            <a:cxnSpLocks noChangeShapeType="1"/>
            <a:stCxn id="29718" idx="1"/>
            <a:endCxn id="29701" idx="3"/>
          </p:cNvCxnSpPr>
          <p:nvPr/>
        </p:nvCxnSpPr>
        <p:spPr bwMode="auto">
          <a:xfrm flipH="1">
            <a:off x="2392363" y="3071813"/>
            <a:ext cx="1438275" cy="714375"/>
          </a:xfrm>
          <a:prstGeom prst="straightConnector1">
            <a:avLst/>
          </a:prstGeom>
          <a:noFill/>
          <a:ln w="76200" cap="rnd">
            <a:solidFill>
              <a:schemeClr val="tx1"/>
            </a:solidFill>
            <a:prstDash val="sysDot"/>
            <a:round/>
            <a:headEnd/>
            <a:tailEnd/>
          </a:ln>
          <a:extLst>
            <a:ext uri="{909E8E84-426E-40DD-AFC4-6F175D3DCCD1}">
              <a14:hiddenFill xmlns:a14="http://schemas.microsoft.com/office/drawing/2010/main">
                <a:noFill/>
              </a14:hiddenFill>
            </a:ext>
          </a:extLst>
        </p:spPr>
      </p:cxnSp>
      <p:sp>
        <p:nvSpPr>
          <p:cNvPr id="29706" name="Rectangle 22"/>
          <p:cNvSpPr>
            <a:spLocks noChangeArrowheads="1"/>
          </p:cNvSpPr>
          <p:nvPr/>
        </p:nvSpPr>
        <p:spPr bwMode="auto">
          <a:xfrm>
            <a:off x="5741988" y="4306888"/>
            <a:ext cx="2487612" cy="1519237"/>
          </a:xfrm>
          <a:prstGeom prst="rect">
            <a:avLst/>
          </a:prstGeom>
          <a:solidFill>
            <a:schemeClr val="bg1"/>
          </a:solidFill>
          <a:ln w="25400">
            <a:solidFill>
              <a:schemeClr val="tx1"/>
            </a:solidFill>
            <a:miter lim="800000"/>
            <a:headEnd/>
            <a:tailEnd/>
          </a:ln>
        </p:spPr>
        <p:txBody>
          <a:bodyPr anchor="ctr"/>
          <a:lstStyle/>
          <a:p>
            <a:pPr algn="ctr"/>
            <a:r>
              <a:rPr lang="en-US" sz="1600" b="1"/>
              <a:t>Technical Advisors</a:t>
            </a:r>
          </a:p>
          <a:p>
            <a:pPr algn="ctr"/>
            <a:endParaRPr lang="en-US" sz="800">
              <a:solidFill>
                <a:schemeClr val="accent2"/>
              </a:solidFill>
            </a:endParaRPr>
          </a:p>
          <a:p>
            <a:pPr algn="ctr"/>
            <a:r>
              <a:rPr lang="en-US" sz="1000"/>
              <a:t>TAs and the CGSO management team are consultants on contract to CANADEM whose operational authority can at times approximate management control, and CANADEM always retains contractual control</a:t>
            </a:r>
            <a:r>
              <a:rPr lang="en-US" sz="1000">
                <a:solidFill>
                  <a:schemeClr val="accent2"/>
                </a:solidFill>
              </a:rPr>
              <a:t>.</a:t>
            </a:r>
            <a:endParaRPr lang="en-US" sz="1000" b="1"/>
          </a:p>
        </p:txBody>
      </p:sp>
      <p:sp>
        <p:nvSpPr>
          <p:cNvPr id="29707" name="Rectangle 23"/>
          <p:cNvSpPr>
            <a:spLocks noChangeArrowheads="1"/>
          </p:cNvSpPr>
          <p:nvPr/>
        </p:nvSpPr>
        <p:spPr bwMode="auto">
          <a:xfrm>
            <a:off x="7650163" y="1298575"/>
            <a:ext cx="822325" cy="13255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b="1">
                <a:latin typeface="Arial" charset="0"/>
              </a:rPr>
              <a:t>GoA</a:t>
            </a:r>
            <a:endParaRPr lang="en-US" b="1">
              <a:solidFill>
                <a:schemeClr val="accent2"/>
              </a:solidFill>
              <a:latin typeface="Arial" charset="0"/>
            </a:endParaRPr>
          </a:p>
        </p:txBody>
      </p:sp>
      <p:cxnSp>
        <p:nvCxnSpPr>
          <p:cNvPr id="29708" name="AutoShape 24"/>
          <p:cNvCxnSpPr>
            <a:cxnSpLocks noChangeShapeType="1"/>
            <a:stCxn id="29751" idx="0"/>
            <a:endCxn id="29707" idx="2"/>
          </p:cNvCxnSpPr>
          <p:nvPr/>
        </p:nvCxnSpPr>
        <p:spPr bwMode="auto">
          <a:xfrm flipV="1">
            <a:off x="7573963" y="2624138"/>
            <a:ext cx="487362" cy="1662112"/>
          </a:xfrm>
          <a:prstGeom prst="straightConnector1">
            <a:avLst/>
          </a:prstGeom>
          <a:noFill/>
          <a:ln w="31750">
            <a:solidFill>
              <a:schemeClr val="tx1"/>
            </a:solidFill>
            <a:round/>
            <a:headEnd/>
            <a:tailEnd/>
          </a:ln>
          <a:extLst>
            <a:ext uri="{909E8E84-426E-40DD-AFC4-6F175D3DCCD1}">
              <a14:hiddenFill xmlns:a14="http://schemas.microsoft.com/office/drawing/2010/main">
                <a:noFill/>
              </a14:hiddenFill>
            </a:ext>
          </a:extLst>
        </p:spPr>
      </p:cxnSp>
      <p:sp>
        <p:nvSpPr>
          <p:cNvPr id="29709" name="Oval 25"/>
          <p:cNvSpPr>
            <a:spLocks noChangeArrowheads="1"/>
          </p:cNvSpPr>
          <p:nvPr/>
        </p:nvSpPr>
        <p:spPr bwMode="auto">
          <a:xfrm>
            <a:off x="5486400" y="4038600"/>
            <a:ext cx="152400" cy="1524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1">
              <a:solidFill>
                <a:schemeClr val="accent2"/>
              </a:solidFill>
            </a:endParaRPr>
          </a:p>
        </p:txBody>
      </p:sp>
      <p:sp>
        <p:nvSpPr>
          <p:cNvPr id="29710" name="Rectangle 27"/>
          <p:cNvSpPr>
            <a:spLocks noChangeArrowheads="1"/>
          </p:cNvSpPr>
          <p:nvPr/>
        </p:nvSpPr>
        <p:spPr bwMode="auto">
          <a:xfrm>
            <a:off x="1292225" y="2916238"/>
            <a:ext cx="1096963" cy="274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100">
                <a:latin typeface="Arial" charset="0"/>
              </a:rPr>
              <a:t>CANADEM</a:t>
            </a:r>
          </a:p>
          <a:p>
            <a:pPr algn="ctr"/>
            <a:r>
              <a:rPr lang="en-US" sz="800">
                <a:latin typeface="Arial" charset="0"/>
              </a:rPr>
              <a:t>Roster Division</a:t>
            </a:r>
            <a:endParaRPr lang="en-US" sz="700">
              <a:latin typeface="Arial" charset="0"/>
            </a:endParaRPr>
          </a:p>
        </p:txBody>
      </p:sp>
      <p:cxnSp>
        <p:nvCxnSpPr>
          <p:cNvPr id="29711" name="AutoShape 30"/>
          <p:cNvCxnSpPr>
            <a:cxnSpLocks noChangeShapeType="1"/>
            <a:stCxn id="29738" idx="1"/>
            <a:endCxn id="29702" idx="1"/>
          </p:cNvCxnSpPr>
          <p:nvPr/>
        </p:nvCxnSpPr>
        <p:spPr bwMode="auto">
          <a:xfrm rot="10800000" flipV="1">
            <a:off x="1292225" y="2209800"/>
            <a:ext cx="428625" cy="1211263"/>
          </a:xfrm>
          <a:prstGeom prst="bentConnector3">
            <a:avLst>
              <a:gd name="adj1" fmla="val 153333"/>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29712" name="AutoShape 31"/>
          <p:cNvCxnSpPr>
            <a:cxnSpLocks noChangeShapeType="1"/>
            <a:stCxn id="29738" idx="1"/>
            <a:endCxn id="29710" idx="1"/>
          </p:cNvCxnSpPr>
          <p:nvPr/>
        </p:nvCxnSpPr>
        <p:spPr bwMode="auto">
          <a:xfrm rot="10800000" flipV="1">
            <a:off x="1292225" y="2209800"/>
            <a:ext cx="428625" cy="844550"/>
          </a:xfrm>
          <a:prstGeom prst="bentConnector3">
            <a:avLst>
              <a:gd name="adj1" fmla="val 153333"/>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29713" name="AutoShape 32"/>
          <p:cNvCxnSpPr>
            <a:cxnSpLocks noChangeShapeType="1"/>
            <a:stCxn id="29738" idx="1"/>
            <a:endCxn id="29701" idx="1"/>
          </p:cNvCxnSpPr>
          <p:nvPr/>
        </p:nvCxnSpPr>
        <p:spPr bwMode="auto">
          <a:xfrm rot="10800000" flipV="1">
            <a:off x="1295400" y="2209800"/>
            <a:ext cx="425450" cy="1576388"/>
          </a:xfrm>
          <a:prstGeom prst="bentConnector3">
            <a:avLst>
              <a:gd name="adj1" fmla="val 153731"/>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29714" name="AutoShape 33"/>
          <p:cNvCxnSpPr>
            <a:cxnSpLocks noChangeShapeType="1"/>
            <a:stCxn id="29707" idx="1"/>
            <a:endCxn id="29718" idx="3"/>
          </p:cNvCxnSpPr>
          <p:nvPr/>
        </p:nvCxnSpPr>
        <p:spPr bwMode="auto">
          <a:xfrm flipH="1">
            <a:off x="5861050" y="1962150"/>
            <a:ext cx="1789113" cy="1109663"/>
          </a:xfrm>
          <a:prstGeom prst="straightConnector1">
            <a:avLst/>
          </a:prstGeom>
          <a:noFill/>
          <a:ln w="25400" cap="rnd">
            <a:solidFill>
              <a:schemeClr val="tx1"/>
            </a:solidFill>
            <a:prstDash val="sysDot"/>
            <a:round/>
            <a:headEnd/>
            <a:tailEnd/>
          </a:ln>
          <a:extLst>
            <a:ext uri="{909E8E84-426E-40DD-AFC4-6F175D3DCCD1}">
              <a14:hiddenFill xmlns:a14="http://schemas.microsoft.com/office/drawing/2010/main">
                <a:noFill/>
              </a14:hiddenFill>
            </a:ext>
          </a:extLst>
        </p:spPr>
      </p:cxnSp>
      <p:sp>
        <p:nvSpPr>
          <p:cNvPr id="29715" name="Oval 36"/>
          <p:cNvSpPr>
            <a:spLocks noChangeArrowheads="1"/>
          </p:cNvSpPr>
          <p:nvPr/>
        </p:nvSpPr>
        <p:spPr bwMode="auto">
          <a:xfrm>
            <a:off x="4800600" y="3048000"/>
            <a:ext cx="152400" cy="1524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1">
              <a:solidFill>
                <a:schemeClr val="accent2"/>
              </a:solidFill>
            </a:endParaRPr>
          </a:p>
        </p:txBody>
      </p:sp>
      <p:sp>
        <p:nvSpPr>
          <p:cNvPr id="29717" name="Oval 45"/>
          <p:cNvSpPr>
            <a:spLocks noChangeArrowheads="1"/>
          </p:cNvSpPr>
          <p:nvPr/>
        </p:nvSpPr>
        <p:spPr bwMode="auto">
          <a:xfrm>
            <a:off x="1828800" y="2057400"/>
            <a:ext cx="152400" cy="1524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1">
              <a:solidFill>
                <a:schemeClr val="accent2"/>
              </a:solidFill>
            </a:endParaRPr>
          </a:p>
        </p:txBody>
      </p:sp>
      <p:sp>
        <p:nvSpPr>
          <p:cNvPr id="29718" name="Rectangle 47"/>
          <p:cNvSpPr>
            <a:spLocks noChangeArrowheads="1"/>
          </p:cNvSpPr>
          <p:nvPr/>
        </p:nvSpPr>
        <p:spPr bwMode="auto">
          <a:xfrm>
            <a:off x="3840163" y="2843213"/>
            <a:ext cx="2011362" cy="457200"/>
          </a:xfrm>
          <a:prstGeom prst="rect">
            <a:avLst/>
          </a:prstGeom>
          <a:solidFill>
            <a:schemeClr val="bg1">
              <a:alpha val="98038"/>
            </a:schemeClr>
          </a:solidFill>
          <a:ln w="19050">
            <a:solidFill>
              <a:schemeClr val="tx1"/>
            </a:solidFill>
            <a:miter lim="800000"/>
            <a:headEnd/>
            <a:tailEnd/>
          </a:ln>
        </p:spPr>
        <p:txBody>
          <a:bodyPr wrap="none" anchor="ctr"/>
          <a:lstStyle/>
          <a:p>
            <a:pPr algn="ctr"/>
            <a:r>
              <a:rPr lang="en-US" sz="2000" b="1">
                <a:latin typeface="Arial" charset="0"/>
              </a:rPr>
              <a:t>CGSO Director</a:t>
            </a:r>
            <a:endParaRPr lang="en-US" sz="1200" b="1">
              <a:solidFill>
                <a:schemeClr val="accent2"/>
              </a:solidFill>
              <a:latin typeface="Arial" charset="0"/>
            </a:endParaRPr>
          </a:p>
        </p:txBody>
      </p:sp>
      <p:cxnSp>
        <p:nvCxnSpPr>
          <p:cNvPr id="29719" name="AutoShape 48"/>
          <p:cNvCxnSpPr>
            <a:cxnSpLocks noChangeShapeType="1"/>
            <a:stCxn id="29751" idx="0"/>
            <a:endCxn id="29698" idx="2"/>
          </p:cNvCxnSpPr>
          <p:nvPr/>
        </p:nvCxnSpPr>
        <p:spPr bwMode="auto">
          <a:xfrm flipH="1" flipV="1">
            <a:off x="6015038" y="2187575"/>
            <a:ext cx="1558925" cy="2098675"/>
          </a:xfrm>
          <a:prstGeom prst="straightConnector1">
            <a:avLst/>
          </a:prstGeom>
          <a:noFill/>
          <a:ln w="25400" cap="rnd">
            <a:solidFill>
              <a:schemeClr val="tx1"/>
            </a:solidFill>
            <a:prstDash val="sysDot"/>
            <a:round/>
            <a:headEnd/>
            <a:tailEnd/>
          </a:ln>
          <a:extLst>
            <a:ext uri="{909E8E84-426E-40DD-AFC4-6F175D3DCCD1}">
              <a14:hiddenFill xmlns:a14="http://schemas.microsoft.com/office/drawing/2010/main">
                <a:noFill/>
              </a14:hiddenFill>
            </a:ext>
          </a:extLst>
        </p:spPr>
      </p:cxnSp>
      <p:sp>
        <p:nvSpPr>
          <p:cNvPr id="29720" name="Rectangle 52"/>
          <p:cNvSpPr>
            <a:spLocks noChangeArrowheads="1"/>
          </p:cNvSpPr>
          <p:nvPr/>
        </p:nvSpPr>
        <p:spPr bwMode="auto">
          <a:xfrm>
            <a:off x="3694113" y="5111750"/>
            <a:ext cx="1574800" cy="511175"/>
          </a:xfrm>
          <a:prstGeom prst="rect">
            <a:avLst/>
          </a:prstGeom>
          <a:solidFill>
            <a:schemeClr val="bg1">
              <a:alpha val="98038"/>
            </a:schemeClr>
          </a:solidFill>
          <a:ln w="19050">
            <a:solidFill>
              <a:schemeClr val="tx1"/>
            </a:solidFill>
            <a:miter lim="800000"/>
            <a:headEnd/>
            <a:tailEnd/>
          </a:ln>
        </p:spPr>
        <p:txBody>
          <a:bodyPr anchor="ctr"/>
          <a:lstStyle/>
          <a:p>
            <a:pPr algn="ctr"/>
            <a:r>
              <a:rPr lang="en-US" sz="1600" b="1">
                <a:latin typeface="Arial" charset="0"/>
              </a:rPr>
              <a:t>LES </a:t>
            </a:r>
            <a:r>
              <a:rPr lang="en-US" sz="1200" b="1">
                <a:latin typeface="Arial" charset="0"/>
              </a:rPr>
              <a:t>Locally Engaged Staff</a:t>
            </a:r>
          </a:p>
        </p:txBody>
      </p:sp>
      <p:cxnSp>
        <p:nvCxnSpPr>
          <p:cNvPr id="29721" name="AutoShape 53"/>
          <p:cNvCxnSpPr>
            <a:cxnSpLocks noChangeShapeType="1"/>
            <a:stCxn id="29727" idx="2"/>
            <a:endCxn id="29720" idx="0"/>
          </p:cNvCxnSpPr>
          <p:nvPr/>
        </p:nvCxnSpPr>
        <p:spPr bwMode="auto">
          <a:xfrm flipH="1">
            <a:off x="4481513" y="4864100"/>
            <a:ext cx="4762" cy="238125"/>
          </a:xfrm>
          <a:prstGeom prst="straightConnector1">
            <a:avLst/>
          </a:prstGeom>
          <a:noFill/>
          <a:ln w="63500">
            <a:solidFill>
              <a:schemeClr val="tx1"/>
            </a:solidFill>
            <a:round/>
            <a:headEnd/>
            <a:tailEnd/>
          </a:ln>
          <a:extLst>
            <a:ext uri="{909E8E84-426E-40DD-AFC4-6F175D3DCCD1}">
              <a14:hiddenFill xmlns:a14="http://schemas.microsoft.com/office/drawing/2010/main">
                <a:noFill/>
              </a14:hiddenFill>
            </a:ext>
          </a:extLst>
        </p:spPr>
      </p:cxnSp>
      <p:cxnSp>
        <p:nvCxnSpPr>
          <p:cNvPr id="29722" name="AutoShape 54"/>
          <p:cNvCxnSpPr>
            <a:cxnSpLocks noChangeShapeType="1"/>
            <a:stCxn id="29744" idx="2"/>
            <a:endCxn id="29706" idx="0"/>
          </p:cNvCxnSpPr>
          <p:nvPr/>
        </p:nvCxnSpPr>
        <p:spPr bwMode="auto">
          <a:xfrm rot="16200000" flipH="1">
            <a:off x="5704681" y="3012282"/>
            <a:ext cx="423863" cy="2139950"/>
          </a:xfrm>
          <a:prstGeom prst="bentConnector3">
            <a:avLst>
              <a:gd name="adj1" fmla="val 50185"/>
            </a:avLst>
          </a:prstGeom>
          <a:noFill/>
          <a:ln w="63500">
            <a:solidFill>
              <a:schemeClr val="tx1"/>
            </a:solidFill>
            <a:miter lim="800000"/>
            <a:headEnd/>
            <a:tailEnd/>
          </a:ln>
          <a:extLst>
            <a:ext uri="{909E8E84-426E-40DD-AFC4-6F175D3DCCD1}">
              <a14:hiddenFill xmlns:a14="http://schemas.microsoft.com/office/drawing/2010/main">
                <a:noFill/>
              </a14:hiddenFill>
            </a:ext>
          </a:extLst>
        </p:spPr>
      </p:cxnSp>
      <p:sp>
        <p:nvSpPr>
          <p:cNvPr id="29723" name="Rectangle 55"/>
          <p:cNvSpPr>
            <a:spLocks noChangeArrowheads="1"/>
          </p:cNvSpPr>
          <p:nvPr/>
        </p:nvSpPr>
        <p:spPr bwMode="auto">
          <a:xfrm>
            <a:off x="5157788" y="1087438"/>
            <a:ext cx="1736725"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800" b="1">
                <a:latin typeface="Arial" charset="0"/>
              </a:rPr>
              <a:t>GoC Ottawa</a:t>
            </a:r>
            <a:endParaRPr lang="en-US" sz="1200" b="1">
              <a:solidFill>
                <a:schemeClr val="accent2"/>
              </a:solidFill>
              <a:latin typeface="Arial" charset="0"/>
            </a:endParaRPr>
          </a:p>
        </p:txBody>
      </p:sp>
      <p:cxnSp>
        <p:nvCxnSpPr>
          <p:cNvPr id="29724" name="AutoShape 56"/>
          <p:cNvCxnSpPr>
            <a:cxnSpLocks noChangeShapeType="1"/>
            <a:stCxn id="29723" idx="1"/>
            <a:endCxn id="29738" idx="3"/>
          </p:cNvCxnSpPr>
          <p:nvPr/>
        </p:nvCxnSpPr>
        <p:spPr bwMode="auto">
          <a:xfrm flipH="1">
            <a:off x="3695700" y="1316038"/>
            <a:ext cx="1462088" cy="893762"/>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sp>
        <p:nvSpPr>
          <p:cNvPr id="29725" name="Rectangle 57"/>
          <p:cNvSpPr>
            <a:spLocks noChangeArrowheads="1"/>
          </p:cNvSpPr>
          <p:nvPr/>
        </p:nvSpPr>
        <p:spPr bwMode="auto">
          <a:xfrm>
            <a:off x="2085975" y="1144588"/>
            <a:ext cx="1244600" cy="6048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600" b="1">
                <a:latin typeface="Arial" charset="0"/>
              </a:rPr>
              <a:t>CANADEM</a:t>
            </a:r>
          </a:p>
          <a:p>
            <a:pPr algn="ctr"/>
            <a:r>
              <a:rPr lang="en-US" sz="1800" b="1">
                <a:latin typeface="Arial" charset="0"/>
              </a:rPr>
              <a:t>Board</a:t>
            </a:r>
            <a:endParaRPr lang="en-US" sz="1200" b="1">
              <a:solidFill>
                <a:schemeClr val="accent2"/>
              </a:solidFill>
              <a:latin typeface="Arial" charset="0"/>
            </a:endParaRPr>
          </a:p>
        </p:txBody>
      </p:sp>
      <p:cxnSp>
        <p:nvCxnSpPr>
          <p:cNvPr id="29726" name="AutoShape 58"/>
          <p:cNvCxnSpPr>
            <a:cxnSpLocks noChangeShapeType="1"/>
            <a:stCxn id="29725" idx="2"/>
            <a:endCxn id="29738" idx="0"/>
          </p:cNvCxnSpPr>
          <p:nvPr/>
        </p:nvCxnSpPr>
        <p:spPr bwMode="auto">
          <a:xfrm rot="5400000">
            <a:off x="2631281" y="1826419"/>
            <a:ext cx="155575" cy="1588"/>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29727" name="Rectangle 59"/>
          <p:cNvSpPr>
            <a:spLocks noChangeArrowheads="1"/>
          </p:cNvSpPr>
          <p:nvPr/>
        </p:nvSpPr>
        <p:spPr bwMode="auto">
          <a:xfrm>
            <a:off x="3571875" y="4306888"/>
            <a:ext cx="1828800" cy="547687"/>
          </a:xfrm>
          <a:prstGeom prst="rect">
            <a:avLst/>
          </a:prstGeom>
          <a:solidFill>
            <a:schemeClr val="bg1">
              <a:alpha val="98038"/>
            </a:schemeClr>
          </a:solidFill>
          <a:ln w="19050">
            <a:solidFill>
              <a:schemeClr val="tx1"/>
            </a:solidFill>
            <a:miter lim="800000"/>
            <a:headEnd/>
            <a:tailEnd/>
          </a:ln>
        </p:spPr>
        <p:txBody>
          <a:bodyPr anchor="ctr"/>
          <a:lstStyle/>
          <a:p>
            <a:pPr algn="ctr"/>
            <a:r>
              <a:rPr lang="en-US" sz="1400" b="1">
                <a:latin typeface="Arial" charset="0"/>
              </a:rPr>
              <a:t>Administration &amp; Logistics Manager</a:t>
            </a:r>
            <a:endParaRPr lang="en-US" sz="1400" b="1">
              <a:solidFill>
                <a:schemeClr val="accent2"/>
              </a:solidFill>
              <a:latin typeface="Arial" charset="0"/>
            </a:endParaRPr>
          </a:p>
        </p:txBody>
      </p:sp>
      <p:cxnSp>
        <p:nvCxnSpPr>
          <p:cNvPr id="29728" name="AutoShape 60"/>
          <p:cNvCxnSpPr>
            <a:cxnSpLocks noChangeShapeType="1"/>
            <a:stCxn id="29744" idx="2"/>
            <a:endCxn id="29727" idx="0"/>
          </p:cNvCxnSpPr>
          <p:nvPr/>
        </p:nvCxnSpPr>
        <p:spPr bwMode="auto">
          <a:xfrm rot="5400000">
            <a:off x="4452938" y="3903662"/>
            <a:ext cx="427038" cy="360363"/>
          </a:xfrm>
          <a:prstGeom prst="bentConnector3">
            <a:avLst>
              <a:gd name="adj1" fmla="val 49815"/>
            </a:avLst>
          </a:prstGeom>
          <a:noFill/>
          <a:ln w="63500">
            <a:solidFill>
              <a:schemeClr val="tx1"/>
            </a:solidFill>
            <a:miter lim="800000"/>
            <a:headEnd/>
            <a:tailEnd/>
          </a:ln>
          <a:extLst>
            <a:ext uri="{909E8E84-426E-40DD-AFC4-6F175D3DCCD1}">
              <a14:hiddenFill xmlns:a14="http://schemas.microsoft.com/office/drawing/2010/main">
                <a:noFill/>
              </a14:hiddenFill>
            </a:ext>
          </a:extLst>
        </p:spPr>
      </p:cxnSp>
      <p:grpSp>
        <p:nvGrpSpPr>
          <p:cNvPr id="29729" name="Group 51"/>
          <p:cNvGrpSpPr>
            <a:grpSpLocks/>
          </p:cNvGrpSpPr>
          <p:nvPr/>
        </p:nvGrpSpPr>
        <p:grpSpPr bwMode="auto">
          <a:xfrm>
            <a:off x="227013" y="5819775"/>
            <a:ext cx="5676900" cy="974725"/>
            <a:chOff x="149" y="3635"/>
            <a:chExt cx="3576" cy="614"/>
          </a:xfrm>
        </p:grpSpPr>
        <p:cxnSp>
          <p:nvCxnSpPr>
            <p:cNvPr id="29730" name="AutoShape 38"/>
            <p:cNvCxnSpPr>
              <a:cxnSpLocks noChangeShapeType="1"/>
            </p:cNvCxnSpPr>
            <p:nvPr/>
          </p:nvCxnSpPr>
          <p:spPr bwMode="auto">
            <a:xfrm>
              <a:off x="149" y="3869"/>
              <a:ext cx="888" cy="0"/>
            </a:xfrm>
            <a:prstGeom prst="straightConnector1">
              <a:avLst/>
            </a:prstGeom>
            <a:noFill/>
            <a:ln w="76200" cap="rnd">
              <a:solidFill>
                <a:schemeClr val="tx1"/>
              </a:solidFill>
              <a:prstDash val="sysDot"/>
              <a:round/>
              <a:headEnd/>
              <a:tailEnd/>
            </a:ln>
            <a:extLst>
              <a:ext uri="{909E8E84-426E-40DD-AFC4-6F175D3DCCD1}">
                <a14:hiddenFill xmlns:a14="http://schemas.microsoft.com/office/drawing/2010/main">
                  <a:noFill/>
                </a14:hiddenFill>
              </a:ext>
            </a:extLst>
          </p:spPr>
        </p:cxnSp>
        <p:sp>
          <p:nvSpPr>
            <p:cNvPr id="29731" name="Text Box 39"/>
            <p:cNvSpPr txBox="1">
              <a:spLocks noChangeArrowheads="1"/>
            </p:cNvSpPr>
            <p:nvPr/>
          </p:nvSpPr>
          <p:spPr bwMode="auto">
            <a:xfrm>
              <a:off x="1016" y="3635"/>
              <a:ext cx="245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r>
                <a:rPr lang="en-US" sz="1200">
                  <a:latin typeface="Arial" charset="0"/>
                </a:rPr>
                <a:t>Operational authority (ranging from staff to consultants)</a:t>
              </a:r>
            </a:p>
          </p:txBody>
        </p:sp>
        <p:sp>
          <p:nvSpPr>
            <p:cNvPr id="29732" name="Text Box 40"/>
            <p:cNvSpPr txBox="1">
              <a:spLocks noChangeArrowheads="1"/>
            </p:cNvSpPr>
            <p:nvPr/>
          </p:nvSpPr>
          <p:spPr bwMode="auto">
            <a:xfrm>
              <a:off x="1026" y="3917"/>
              <a:ext cx="93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r>
                <a:rPr lang="en-US" sz="1200">
                  <a:latin typeface="Arial" charset="0"/>
                </a:rPr>
                <a:t>Strategic Oversight</a:t>
              </a:r>
            </a:p>
          </p:txBody>
        </p:sp>
        <p:sp>
          <p:nvSpPr>
            <p:cNvPr id="29733" name="Text Box 41"/>
            <p:cNvSpPr txBox="1">
              <a:spLocks noChangeArrowheads="1"/>
            </p:cNvSpPr>
            <p:nvPr/>
          </p:nvSpPr>
          <p:spPr bwMode="auto">
            <a:xfrm>
              <a:off x="1026" y="4076"/>
              <a:ext cx="201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r>
                <a:rPr lang="en-US" sz="1200">
                  <a:latin typeface="Arial" charset="0"/>
                </a:rPr>
                <a:t>Coordination Linkages &amp; Information Sharing</a:t>
              </a:r>
            </a:p>
          </p:txBody>
        </p:sp>
        <p:cxnSp>
          <p:nvCxnSpPr>
            <p:cNvPr id="29734" name="AutoShape 42"/>
            <p:cNvCxnSpPr>
              <a:cxnSpLocks noChangeShapeType="1"/>
            </p:cNvCxnSpPr>
            <p:nvPr/>
          </p:nvCxnSpPr>
          <p:spPr bwMode="auto">
            <a:xfrm>
              <a:off x="171" y="4013"/>
              <a:ext cx="888" cy="0"/>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9735" name="AutoShape 43"/>
            <p:cNvCxnSpPr>
              <a:cxnSpLocks noChangeShapeType="1"/>
            </p:cNvCxnSpPr>
            <p:nvPr/>
          </p:nvCxnSpPr>
          <p:spPr bwMode="auto">
            <a:xfrm>
              <a:off x="171" y="4157"/>
              <a:ext cx="888" cy="0"/>
            </a:xfrm>
            <a:prstGeom prst="straightConnector1">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cxnSp>
        <p:sp>
          <p:nvSpPr>
            <p:cNvPr id="29736" name="Text Box 61"/>
            <p:cNvSpPr txBox="1">
              <a:spLocks noChangeArrowheads="1"/>
            </p:cNvSpPr>
            <p:nvPr/>
          </p:nvSpPr>
          <p:spPr bwMode="auto">
            <a:xfrm>
              <a:off x="1011" y="3785"/>
              <a:ext cx="271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r>
                <a:rPr lang="en-US" sz="1200">
                  <a:latin typeface="Arial" charset="0"/>
                </a:rPr>
                <a:t>Working link between CANADEM-HQ and CANADEM-CGSO</a:t>
              </a:r>
            </a:p>
          </p:txBody>
        </p:sp>
        <p:cxnSp>
          <p:nvCxnSpPr>
            <p:cNvPr id="29737" name="AutoShape 62"/>
            <p:cNvCxnSpPr>
              <a:cxnSpLocks noChangeShapeType="1"/>
            </p:cNvCxnSpPr>
            <p:nvPr/>
          </p:nvCxnSpPr>
          <p:spPr bwMode="auto">
            <a:xfrm>
              <a:off x="161" y="3727"/>
              <a:ext cx="888" cy="0"/>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grpSp>
      <p:sp>
        <p:nvSpPr>
          <p:cNvPr id="29738" name="Rectangle 7"/>
          <p:cNvSpPr>
            <a:spLocks noChangeArrowheads="1"/>
          </p:cNvSpPr>
          <p:nvPr/>
        </p:nvSpPr>
        <p:spPr bwMode="auto">
          <a:xfrm>
            <a:off x="1720850" y="1905000"/>
            <a:ext cx="1974850" cy="609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b="1">
                <a:latin typeface="Arial" charset="0"/>
              </a:rPr>
              <a:t>CANADEM Ottawa</a:t>
            </a:r>
          </a:p>
          <a:p>
            <a:pPr algn="ctr"/>
            <a:r>
              <a:rPr lang="en-US" sz="1400" b="1">
                <a:latin typeface="Arial" charset="0"/>
              </a:rPr>
              <a:t>Exec. Dir. </a:t>
            </a:r>
          </a:p>
        </p:txBody>
      </p:sp>
      <p:sp>
        <p:nvSpPr>
          <p:cNvPr id="29739" name="AutoShape 63"/>
          <p:cNvSpPr>
            <a:spLocks noChangeArrowheads="1"/>
          </p:cNvSpPr>
          <p:nvPr/>
        </p:nvSpPr>
        <p:spPr bwMode="auto">
          <a:xfrm>
            <a:off x="2451100" y="2332038"/>
            <a:ext cx="146050" cy="122237"/>
          </a:xfrm>
          <a:prstGeom prst="triangle">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sz="1800" b="1">
              <a:solidFill>
                <a:schemeClr val="accent2"/>
              </a:solidFill>
            </a:endParaRPr>
          </a:p>
        </p:txBody>
      </p:sp>
      <p:sp>
        <p:nvSpPr>
          <p:cNvPr id="29740" name="Rectangle 64"/>
          <p:cNvSpPr>
            <a:spLocks noChangeArrowheads="1"/>
          </p:cNvSpPr>
          <p:nvPr/>
        </p:nvSpPr>
        <p:spPr bwMode="auto">
          <a:xfrm>
            <a:off x="2084388" y="4306888"/>
            <a:ext cx="1414462" cy="547687"/>
          </a:xfrm>
          <a:prstGeom prst="rect">
            <a:avLst/>
          </a:prstGeom>
          <a:solidFill>
            <a:schemeClr val="bg1">
              <a:alpha val="98038"/>
            </a:schemeClr>
          </a:solidFill>
          <a:ln w="19050">
            <a:solidFill>
              <a:schemeClr val="tx1"/>
            </a:solidFill>
            <a:miter lim="800000"/>
            <a:headEnd/>
            <a:tailEnd/>
          </a:ln>
        </p:spPr>
        <p:txBody>
          <a:bodyPr anchor="ctr"/>
          <a:lstStyle/>
          <a:p>
            <a:pPr algn="ctr"/>
            <a:r>
              <a:rPr lang="en-US" sz="1400" b="1">
                <a:latin typeface="Arial" charset="0"/>
              </a:rPr>
              <a:t>Security Team Leader</a:t>
            </a:r>
          </a:p>
        </p:txBody>
      </p:sp>
      <p:cxnSp>
        <p:nvCxnSpPr>
          <p:cNvPr id="29741" name="AutoShape 65"/>
          <p:cNvCxnSpPr>
            <a:cxnSpLocks noChangeShapeType="1"/>
            <a:stCxn id="29744" idx="2"/>
            <a:endCxn id="29740" idx="0"/>
          </p:cNvCxnSpPr>
          <p:nvPr/>
        </p:nvCxnSpPr>
        <p:spPr bwMode="auto">
          <a:xfrm rot="5400000">
            <a:off x="3606007" y="3056731"/>
            <a:ext cx="427038" cy="2054225"/>
          </a:xfrm>
          <a:prstGeom prst="bentConnector3">
            <a:avLst>
              <a:gd name="adj1" fmla="val 49815"/>
            </a:avLst>
          </a:prstGeom>
          <a:noFill/>
          <a:ln w="63500">
            <a:solidFill>
              <a:schemeClr val="tx1"/>
            </a:solidFill>
            <a:miter lim="800000"/>
            <a:headEnd/>
            <a:tailEnd/>
          </a:ln>
          <a:extLst>
            <a:ext uri="{909E8E84-426E-40DD-AFC4-6F175D3DCCD1}">
              <a14:hiddenFill xmlns:a14="http://schemas.microsoft.com/office/drawing/2010/main">
                <a:noFill/>
              </a14:hiddenFill>
            </a:ext>
          </a:extLst>
        </p:spPr>
      </p:cxnSp>
      <p:sp>
        <p:nvSpPr>
          <p:cNvPr id="29744" name="Rectangle 59"/>
          <p:cNvSpPr>
            <a:spLocks noChangeArrowheads="1"/>
          </p:cNvSpPr>
          <p:nvPr/>
        </p:nvSpPr>
        <p:spPr bwMode="auto">
          <a:xfrm>
            <a:off x="3840163" y="3403600"/>
            <a:ext cx="2011362" cy="457200"/>
          </a:xfrm>
          <a:prstGeom prst="rect">
            <a:avLst/>
          </a:prstGeom>
          <a:solidFill>
            <a:schemeClr val="bg1">
              <a:alpha val="98038"/>
            </a:schemeClr>
          </a:solidFill>
          <a:ln w="19050">
            <a:solidFill>
              <a:schemeClr val="tx1"/>
            </a:solidFill>
            <a:miter lim="800000"/>
            <a:headEnd/>
            <a:tailEnd/>
          </a:ln>
        </p:spPr>
        <p:txBody>
          <a:bodyPr anchor="ctr"/>
          <a:lstStyle/>
          <a:p>
            <a:pPr algn="ctr"/>
            <a:r>
              <a:rPr lang="en-US" sz="1800" b="1">
                <a:latin typeface="Arial" charset="0"/>
              </a:rPr>
              <a:t>Deputy Director</a:t>
            </a:r>
            <a:endParaRPr lang="en-US" sz="1800" b="1">
              <a:solidFill>
                <a:schemeClr val="accent2"/>
              </a:solidFill>
              <a:latin typeface="Arial" charset="0"/>
            </a:endParaRPr>
          </a:p>
        </p:txBody>
      </p:sp>
      <p:cxnSp>
        <p:nvCxnSpPr>
          <p:cNvPr id="29745" name="AutoShape 54"/>
          <p:cNvCxnSpPr>
            <a:cxnSpLocks noChangeShapeType="1"/>
            <a:stCxn id="29723" idx="2"/>
            <a:endCxn id="29698" idx="0"/>
          </p:cNvCxnSpPr>
          <p:nvPr/>
        </p:nvCxnSpPr>
        <p:spPr bwMode="auto">
          <a:xfrm flipH="1">
            <a:off x="6015038" y="1544638"/>
            <a:ext cx="11112" cy="18573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9746" name="AutoShape 33"/>
          <p:cNvCxnSpPr>
            <a:cxnSpLocks noChangeShapeType="1"/>
            <a:stCxn id="29707" idx="1"/>
            <a:endCxn id="29698" idx="3"/>
          </p:cNvCxnSpPr>
          <p:nvPr/>
        </p:nvCxnSpPr>
        <p:spPr bwMode="auto">
          <a:xfrm flipH="1" flipV="1">
            <a:off x="6883400" y="1958975"/>
            <a:ext cx="766763" cy="3175"/>
          </a:xfrm>
          <a:prstGeom prst="straightConnector1">
            <a:avLst/>
          </a:prstGeom>
          <a:noFill/>
          <a:ln w="25400" cap="rnd">
            <a:solidFill>
              <a:schemeClr val="tx1"/>
            </a:solidFill>
            <a:prstDash val="sysDot"/>
            <a:round/>
            <a:headEnd/>
            <a:tailEnd/>
          </a:ln>
          <a:extLst>
            <a:ext uri="{909E8E84-426E-40DD-AFC4-6F175D3DCCD1}">
              <a14:hiddenFill xmlns:a14="http://schemas.microsoft.com/office/drawing/2010/main">
                <a:noFill/>
              </a14:hiddenFill>
            </a:ext>
          </a:extLst>
        </p:spPr>
      </p:cxnSp>
      <p:sp>
        <p:nvSpPr>
          <p:cNvPr id="29747" name="Rectangle 64"/>
          <p:cNvSpPr>
            <a:spLocks noChangeArrowheads="1"/>
          </p:cNvSpPr>
          <p:nvPr/>
        </p:nvSpPr>
        <p:spPr bwMode="auto">
          <a:xfrm>
            <a:off x="2084388" y="5046663"/>
            <a:ext cx="1414462" cy="576262"/>
          </a:xfrm>
          <a:prstGeom prst="rect">
            <a:avLst/>
          </a:prstGeom>
          <a:solidFill>
            <a:schemeClr val="bg1">
              <a:alpha val="98038"/>
            </a:schemeClr>
          </a:solidFill>
          <a:ln w="19050">
            <a:solidFill>
              <a:schemeClr val="tx1"/>
            </a:solidFill>
            <a:miter lim="800000"/>
            <a:headEnd/>
            <a:tailEnd/>
          </a:ln>
        </p:spPr>
        <p:txBody>
          <a:bodyPr anchor="ctr"/>
          <a:lstStyle/>
          <a:p>
            <a:pPr algn="ctr"/>
            <a:r>
              <a:rPr lang="en-US" sz="1200" b="1">
                <a:latin typeface="Arial" charset="0"/>
              </a:rPr>
              <a:t>MSU, guards, drivers</a:t>
            </a:r>
          </a:p>
        </p:txBody>
      </p:sp>
      <p:cxnSp>
        <p:nvCxnSpPr>
          <p:cNvPr id="29748" name="AutoShape 53"/>
          <p:cNvCxnSpPr>
            <a:cxnSpLocks noChangeShapeType="1"/>
            <a:stCxn id="29740" idx="2"/>
            <a:endCxn id="29747" idx="0"/>
          </p:cNvCxnSpPr>
          <p:nvPr/>
        </p:nvCxnSpPr>
        <p:spPr bwMode="auto">
          <a:xfrm>
            <a:off x="2792413" y="4864100"/>
            <a:ext cx="0" cy="173038"/>
          </a:xfrm>
          <a:prstGeom prst="straightConnector1">
            <a:avLst/>
          </a:prstGeom>
          <a:noFill/>
          <a:ln w="63500">
            <a:solidFill>
              <a:schemeClr val="tx1"/>
            </a:solidFill>
            <a:round/>
            <a:headEnd/>
            <a:tailEnd/>
          </a:ln>
          <a:extLst>
            <a:ext uri="{909E8E84-426E-40DD-AFC4-6F175D3DCCD1}">
              <a14:hiddenFill xmlns:a14="http://schemas.microsoft.com/office/drawing/2010/main">
                <a:noFill/>
              </a14:hiddenFill>
            </a:ext>
          </a:extLst>
        </p:spPr>
      </p:cxnSp>
      <p:cxnSp>
        <p:nvCxnSpPr>
          <p:cNvPr id="29749" name="AutoShape 53"/>
          <p:cNvCxnSpPr>
            <a:cxnSpLocks noChangeShapeType="1"/>
            <a:stCxn id="29718" idx="2"/>
            <a:endCxn id="29744" idx="0"/>
          </p:cNvCxnSpPr>
          <p:nvPr/>
        </p:nvCxnSpPr>
        <p:spPr bwMode="auto">
          <a:xfrm>
            <a:off x="4846638" y="3309938"/>
            <a:ext cx="0" cy="84137"/>
          </a:xfrm>
          <a:prstGeom prst="straightConnector1">
            <a:avLst/>
          </a:prstGeom>
          <a:noFill/>
          <a:ln w="63500">
            <a:solidFill>
              <a:schemeClr val="tx1"/>
            </a:solidFill>
            <a:round/>
            <a:headEnd/>
            <a:tailEnd/>
          </a:ln>
          <a:extLst>
            <a:ext uri="{909E8E84-426E-40DD-AFC4-6F175D3DCCD1}">
              <a14:hiddenFill xmlns:a14="http://schemas.microsoft.com/office/drawing/2010/main">
                <a:noFill/>
              </a14:hiddenFill>
            </a:ext>
          </a:extLst>
        </p:spPr>
      </p:cxnSp>
      <p:sp>
        <p:nvSpPr>
          <p:cNvPr id="21550" name="Rectangle 6"/>
          <p:cNvSpPr txBox="1">
            <a:spLocks noGrp="1" noChangeArrowheads="1"/>
          </p:cNvSpPr>
          <p:nvPr/>
        </p:nvSpPr>
        <p:spPr bwMode="auto">
          <a:xfrm>
            <a:off x="5276850" y="6562725"/>
            <a:ext cx="3895725" cy="298450"/>
          </a:xfrm>
          <a:prstGeom prst="rect">
            <a:avLst/>
          </a:prstGeom>
          <a:noFill/>
          <a:ln>
            <a:miter lim="800000"/>
            <a:headEnd/>
            <a:tailEnd/>
          </a:ln>
        </p:spPr>
        <p:txBody>
          <a:bodyPr/>
          <a:lstStyle/>
          <a:p>
            <a:pPr algn="r">
              <a:defRPr/>
            </a:pPr>
            <a:r>
              <a:rPr lang="en-US" sz="800" b="1">
                <a:solidFill>
                  <a:srgbClr val="336699"/>
                </a:solidFill>
                <a:latin typeface="+mn-lt"/>
              </a:rPr>
              <a:t>CANADEM CGSO Doctrine &amp; Procedures   </a:t>
            </a:r>
            <a:fld id="{0C27B030-89E0-4DD0-83F2-26E29138E874}" type="slidenum">
              <a:rPr lang="en-US" sz="1400" b="1">
                <a:solidFill>
                  <a:srgbClr val="336699"/>
                </a:solidFill>
                <a:latin typeface="+mn-lt"/>
              </a:rPr>
              <a:pPr algn="r">
                <a:defRPr/>
              </a:pPr>
              <a:t>14</a:t>
            </a:fld>
            <a:endParaRPr lang="en-US" sz="800" b="1">
              <a:solidFill>
                <a:srgbClr val="336699"/>
              </a:solidFill>
              <a:latin typeface="+mn-lt"/>
            </a:endParaRPr>
          </a:p>
        </p:txBody>
      </p:sp>
      <p:sp>
        <p:nvSpPr>
          <p:cNvPr id="29751" name="AutoShape 43"/>
          <p:cNvSpPr>
            <a:spLocks noChangeArrowheads="1"/>
          </p:cNvSpPr>
          <p:nvPr/>
        </p:nvSpPr>
        <p:spPr bwMode="auto">
          <a:xfrm>
            <a:off x="7497763" y="4286250"/>
            <a:ext cx="152400" cy="166688"/>
          </a:xfrm>
          <a:prstGeom prst="triangle">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endParaRPr lang="en-US" sz="1400" b="1">
              <a:solidFill>
                <a:schemeClr val="accent2"/>
              </a:solidFill>
            </a:endParaRPr>
          </a:p>
        </p:txBody>
      </p:sp>
      <p:sp>
        <p:nvSpPr>
          <p:cNvPr id="29755" name="Rectangle 59"/>
          <p:cNvSpPr>
            <a:spLocks noChangeArrowheads="1"/>
          </p:cNvSpPr>
          <p:nvPr/>
        </p:nvSpPr>
        <p:spPr bwMode="auto">
          <a:xfrm>
            <a:off x="6172200" y="5867400"/>
            <a:ext cx="2971800"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1200" b="1"/>
              <a:t>Always results in liability of some sort, albeit to varying degrees</a:t>
            </a:r>
          </a:p>
        </p:txBody>
      </p:sp>
      <p:sp>
        <p:nvSpPr>
          <p:cNvPr id="29756" name="AutoShape 60"/>
          <p:cNvSpPr>
            <a:spLocks noChangeArrowheads="1"/>
          </p:cNvSpPr>
          <p:nvPr/>
        </p:nvSpPr>
        <p:spPr bwMode="auto">
          <a:xfrm>
            <a:off x="3276600" y="5105400"/>
            <a:ext cx="152400" cy="1524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0" name="AutoShape 64"/>
          <p:cNvSpPr>
            <a:spLocks noChangeArrowheads="1"/>
          </p:cNvSpPr>
          <p:nvPr/>
        </p:nvSpPr>
        <p:spPr bwMode="auto">
          <a:xfrm>
            <a:off x="3505200" y="1828800"/>
            <a:ext cx="838200" cy="7620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1" name="AutoShape 65"/>
          <p:cNvSpPr>
            <a:spLocks noChangeArrowheads="1"/>
          </p:cNvSpPr>
          <p:nvPr/>
        </p:nvSpPr>
        <p:spPr bwMode="auto">
          <a:xfrm>
            <a:off x="3200400" y="1066800"/>
            <a:ext cx="457200" cy="4572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2" name="AutoShape 66"/>
          <p:cNvSpPr>
            <a:spLocks noChangeArrowheads="1"/>
          </p:cNvSpPr>
          <p:nvPr/>
        </p:nvSpPr>
        <p:spPr bwMode="auto">
          <a:xfrm>
            <a:off x="5715000" y="2743200"/>
            <a:ext cx="457200" cy="4572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3" name="AutoShape 67"/>
          <p:cNvSpPr>
            <a:spLocks noChangeArrowheads="1"/>
          </p:cNvSpPr>
          <p:nvPr/>
        </p:nvSpPr>
        <p:spPr bwMode="auto">
          <a:xfrm>
            <a:off x="5715000" y="3352800"/>
            <a:ext cx="3048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4" name="AutoShape 68"/>
          <p:cNvSpPr>
            <a:spLocks noChangeArrowheads="1"/>
          </p:cNvSpPr>
          <p:nvPr/>
        </p:nvSpPr>
        <p:spPr bwMode="auto">
          <a:xfrm>
            <a:off x="6705600" y="1600200"/>
            <a:ext cx="457200" cy="4572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5" name="AutoShape 69"/>
          <p:cNvSpPr>
            <a:spLocks noChangeArrowheads="1"/>
          </p:cNvSpPr>
          <p:nvPr/>
        </p:nvSpPr>
        <p:spPr bwMode="auto">
          <a:xfrm>
            <a:off x="8305800" y="1371600"/>
            <a:ext cx="457200" cy="4572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6" name="AutoShape 70"/>
          <p:cNvSpPr>
            <a:spLocks noChangeArrowheads="1"/>
          </p:cNvSpPr>
          <p:nvPr/>
        </p:nvSpPr>
        <p:spPr bwMode="auto">
          <a:xfrm>
            <a:off x="6781800" y="990600"/>
            <a:ext cx="3048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7" name="AutoShape 71"/>
          <p:cNvSpPr>
            <a:spLocks noChangeArrowheads="1"/>
          </p:cNvSpPr>
          <p:nvPr/>
        </p:nvSpPr>
        <p:spPr bwMode="auto">
          <a:xfrm>
            <a:off x="3200400" y="4191000"/>
            <a:ext cx="3048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68" name="AutoShape 72"/>
          <p:cNvSpPr>
            <a:spLocks noChangeArrowheads="1"/>
          </p:cNvSpPr>
          <p:nvPr/>
        </p:nvSpPr>
        <p:spPr bwMode="auto">
          <a:xfrm>
            <a:off x="6934200" y="6248400"/>
            <a:ext cx="457200" cy="4572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71" name="AutoShape 75"/>
          <p:cNvSpPr>
            <a:spLocks noChangeArrowheads="1"/>
          </p:cNvSpPr>
          <p:nvPr/>
        </p:nvSpPr>
        <p:spPr bwMode="auto">
          <a:xfrm>
            <a:off x="5257800" y="4343400"/>
            <a:ext cx="152400" cy="1524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72" name="AutoShape 76"/>
          <p:cNvSpPr>
            <a:spLocks noChangeArrowheads="1"/>
          </p:cNvSpPr>
          <p:nvPr/>
        </p:nvSpPr>
        <p:spPr bwMode="auto">
          <a:xfrm>
            <a:off x="2209800" y="2819400"/>
            <a:ext cx="3048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73" name="AutoShape 77"/>
          <p:cNvSpPr>
            <a:spLocks noChangeArrowheads="1"/>
          </p:cNvSpPr>
          <p:nvPr/>
        </p:nvSpPr>
        <p:spPr bwMode="auto">
          <a:xfrm>
            <a:off x="2209800" y="3200400"/>
            <a:ext cx="3048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74" name="AutoShape 78"/>
          <p:cNvSpPr>
            <a:spLocks noChangeArrowheads="1"/>
          </p:cNvSpPr>
          <p:nvPr/>
        </p:nvSpPr>
        <p:spPr bwMode="auto">
          <a:xfrm>
            <a:off x="2209800" y="3581400"/>
            <a:ext cx="304800" cy="3048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75" name="AutoShape 79"/>
          <p:cNvSpPr>
            <a:spLocks noChangeArrowheads="1"/>
          </p:cNvSpPr>
          <p:nvPr/>
        </p:nvSpPr>
        <p:spPr bwMode="auto">
          <a:xfrm>
            <a:off x="8077200" y="4191000"/>
            <a:ext cx="457200" cy="4572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9778" name="Rectangle 82"/>
          <p:cNvSpPr>
            <a:spLocks noChangeArrowheads="1"/>
          </p:cNvSpPr>
          <p:nvPr/>
        </p:nvSpPr>
        <p:spPr bwMode="auto">
          <a:xfrm>
            <a:off x="1219200" y="228600"/>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p>
            <a:pPr algn="ctr" eaLnBrk="0" hangingPunct="0"/>
            <a:r>
              <a:rPr lang="en-US" sz="2000" b="1">
                <a:solidFill>
                  <a:srgbClr val="006699"/>
                </a:solidFill>
                <a:latin typeface="Arial" charset="0"/>
              </a:rPr>
              <a:t>‘</a:t>
            </a:r>
            <a:r>
              <a:rPr lang="en-US" sz="2000" b="1">
                <a:solidFill>
                  <a:srgbClr val="336699"/>
                </a:solidFill>
                <a:latin typeface="Arial" charset="0"/>
              </a:rPr>
              <a:t>Org Chart’ of Relative Liability for CANADEM Deployed Personnel CANADEM-CGSO Afghanistan May 2010</a:t>
            </a:r>
            <a:r>
              <a:rPr lang="en-US" sz="2000" b="1">
                <a:solidFill>
                  <a:schemeClr val="tx2"/>
                </a:solidFill>
                <a:latin typeface="Arial" charset="0"/>
              </a:rPr>
              <a:t> </a:t>
            </a:r>
          </a:p>
        </p:txBody>
      </p:sp>
      <p:sp>
        <p:nvSpPr>
          <p:cNvPr id="29779" name="AutoShape 83"/>
          <p:cNvSpPr>
            <a:spLocks noChangeArrowheads="1"/>
          </p:cNvSpPr>
          <p:nvPr/>
        </p:nvSpPr>
        <p:spPr bwMode="auto">
          <a:xfrm>
            <a:off x="5029200" y="5181600"/>
            <a:ext cx="152400" cy="1524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538" y="177463"/>
            <a:ext cx="8162925" cy="1446550"/>
          </a:xfrm>
        </p:spPr>
        <p:txBody>
          <a:bodyPr/>
          <a:lstStyle/>
          <a:p>
            <a:r>
              <a:rPr lang="en-CA" dirty="0" smtClean="0"/>
              <a:t>Legal Liability </a:t>
            </a:r>
            <a:br>
              <a:rPr lang="en-CA" dirty="0" smtClean="0"/>
            </a:br>
            <a:r>
              <a:rPr lang="en-CA" dirty="0" smtClean="0"/>
              <a:t>…</a:t>
            </a:r>
            <a:r>
              <a:rPr lang="en-CA" sz="3600" b="1" dirty="0" smtClean="0">
                <a:latin typeface="Bradley Hand ITC" panose="03070402050302030203" pitchFamily="66" charset="0"/>
              </a:rPr>
              <a:t>can CANADEM be sued?</a:t>
            </a:r>
            <a:endParaRPr lang="en-CA" sz="6600" b="1" dirty="0">
              <a:latin typeface="Bradley Hand ITC" panose="03070402050302030203" pitchFamily="66" charset="0"/>
            </a:endParaRPr>
          </a:p>
        </p:txBody>
      </p:sp>
      <p:sp>
        <p:nvSpPr>
          <p:cNvPr id="3" name="Content Placeholder 2"/>
          <p:cNvSpPr>
            <a:spLocks noGrp="1"/>
          </p:cNvSpPr>
          <p:nvPr>
            <p:ph idx="1"/>
          </p:nvPr>
        </p:nvSpPr>
        <p:spPr>
          <a:xfrm>
            <a:off x="609600" y="1905000"/>
            <a:ext cx="8305800" cy="4876800"/>
          </a:xfrm>
        </p:spPr>
        <p:txBody>
          <a:bodyPr/>
          <a:lstStyle/>
          <a:p>
            <a:r>
              <a:rPr lang="en-CA" sz="1600" dirty="0" smtClean="0"/>
              <a:t>So far not, but yes we can be sued.  </a:t>
            </a:r>
          </a:p>
          <a:p>
            <a:pPr marL="400050" lvl="1" indent="0"/>
            <a:r>
              <a:rPr lang="en-CA" sz="1100" dirty="0" smtClean="0"/>
              <a:t>The courts will decide if we have sufficiently met our duty of care. </a:t>
            </a:r>
          </a:p>
          <a:p>
            <a:pPr marL="400050" lvl="1" indent="0"/>
            <a:r>
              <a:rPr lang="en-CA" sz="1100" dirty="0" smtClean="0"/>
              <a:t>They look at the actual events, but know that nobody can prevent every risk event, so the courts, barring laws or contracts* to the contrary, will apply the ‘reasonable’ person test</a:t>
            </a:r>
            <a:r>
              <a:rPr lang="en-CA" sz="1100" dirty="0"/>
              <a:t>:</a:t>
            </a:r>
            <a:endParaRPr lang="en-CA" sz="1100" dirty="0" smtClean="0"/>
          </a:p>
          <a:p>
            <a:pPr marL="914400" lvl="2" indent="0">
              <a:buNone/>
            </a:pPr>
            <a:r>
              <a:rPr lang="en-CA" sz="1400" dirty="0" smtClean="0"/>
              <a:t>Did CANADEM do everything that a </a:t>
            </a:r>
            <a:r>
              <a:rPr lang="en-CA" sz="1400" b="1" dirty="0" smtClean="0"/>
              <a:t>‘reasonable’ individual/agency</a:t>
            </a:r>
            <a:r>
              <a:rPr lang="en-CA" sz="1400" dirty="0" smtClean="0"/>
              <a:t> would do to mitigate </a:t>
            </a:r>
            <a:r>
              <a:rPr lang="en-CA" sz="1400" b="1" dirty="0" smtClean="0"/>
              <a:t>‘reasonably’ likely </a:t>
            </a:r>
            <a:r>
              <a:rPr lang="en-CA" sz="1400" dirty="0" smtClean="0"/>
              <a:t>events.</a:t>
            </a:r>
          </a:p>
          <a:p>
            <a:pPr marL="914400" lvl="2" indent="0">
              <a:buNone/>
            </a:pPr>
            <a:endParaRPr lang="en-CA" sz="1050" dirty="0"/>
          </a:p>
          <a:p>
            <a:r>
              <a:rPr lang="en-CA" sz="1400" dirty="0" smtClean="0"/>
              <a:t>Can CANADEM </a:t>
            </a:r>
            <a:r>
              <a:rPr lang="en-CA" sz="1400" b="1" dirty="0" smtClean="0"/>
              <a:t>prove</a:t>
            </a:r>
            <a:r>
              <a:rPr lang="en-CA" sz="1400" dirty="0" smtClean="0"/>
              <a:t> (e.g. document) that we: </a:t>
            </a:r>
          </a:p>
          <a:p>
            <a:pPr lvl="1">
              <a:buFont typeface="+mj-lt"/>
              <a:buAutoNum type="arabicPeriod"/>
            </a:pPr>
            <a:r>
              <a:rPr lang="en-CA" sz="1400" dirty="0" smtClean="0"/>
              <a:t>Identified all ‘reasonably’ likely risks, e.g. documented ops gaming; and</a:t>
            </a:r>
          </a:p>
          <a:p>
            <a:pPr lvl="1">
              <a:buFont typeface="+mj-lt"/>
              <a:buAutoNum type="arabicPeriod"/>
            </a:pPr>
            <a:r>
              <a:rPr lang="en-CA" sz="1400" dirty="0"/>
              <a:t>H</a:t>
            </a:r>
            <a:r>
              <a:rPr lang="en-CA" sz="1400" dirty="0" smtClean="0"/>
              <a:t>ave we legally (contractually*) transferred certain risks, e.g. through insurance, or to sub-contractors including consultants; and </a:t>
            </a:r>
          </a:p>
          <a:p>
            <a:pPr lvl="1">
              <a:buFont typeface="+mj-lt"/>
              <a:buAutoNum type="arabicPeriod"/>
            </a:pPr>
            <a:r>
              <a:rPr lang="en-CA" sz="1400" dirty="0" smtClean="0"/>
              <a:t>For all remaining risks did we take ‘reasonable’ mitigating measures such as</a:t>
            </a:r>
          </a:p>
          <a:p>
            <a:pPr marL="914400" lvl="2" indent="0">
              <a:buNone/>
            </a:pPr>
            <a:r>
              <a:rPr lang="en-CA" sz="1200" dirty="0" smtClean="0"/>
              <a:t>a. Clear lines of authority &amp; responsibility, with responsibilities set at the right level, </a:t>
            </a:r>
          </a:p>
          <a:p>
            <a:pPr marL="914400" lvl="2" indent="0">
              <a:buNone/>
            </a:pPr>
            <a:r>
              <a:rPr lang="en-CA" sz="1200" dirty="0"/>
              <a:t> </a:t>
            </a:r>
            <a:r>
              <a:rPr lang="en-CA" sz="1200" dirty="0" smtClean="0"/>
              <a:t>    e.g. subsidiarity and primaries;</a:t>
            </a:r>
          </a:p>
          <a:p>
            <a:pPr marL="914400" lvl="2" indent="0">
              <a:buNone/>
            </a:pPr>
            <a:r>
              <a:rPr lang="en-CA" sz="1200" dirty="0" smtClean="0"/>
              <a:t>b. Risk and security analyses both initially, and then regularly reviewed/updated</a:t>
            </a:r>
          </a:p>
          <a:p>
            <a:pPr marL="914400" lvl="2" indent="0">
              <a:buNone/>
            </a:pPr>
            <a:r>
              <a:rPr lang="en-CA" sz="1200" dirty="0" smtClean="0"/>
              <a:t>c. Resultant contingency plans and procedures (SOPs), also regularly reviewed/updated</a:t>
            </a:r>
          </a:p>
          <a:p>
            <a:pPr marL="914400" lvl="2" indent="0">
              <a:buNone/>
            </a:pPr>
            <a:r>
              <a:rPr lang="en-CA" sz="1200" dirty="0" smtClean="0"/>
              <a:t>d. Sufficient training &amp; information sharing with/between:</a:t>
            </a:r>
          </a:p>
          <a:p>
            <a:pPr lvl="3"/>
            <a:r>
              <a:rPr lang="en-CA" sz="1200" dirty="0" smtClean="0"/>
              <a:t>All individuals so that they can mitigate risk</a:t>
            </a:r>
          </a:p>
          <a:p>
            <a:pPr lvl="3"/>
            <a:r>
              <a:rPr lang="en-CA" sz="1200" dirty="0" smtClean="0"/>
              <a:t>Key staff so that they can mitigate risk and ensure that others are mitigating theirs. </a:t>
            </a:r>
            <a:endParaRPr lang="en-CA" sz="1200" dirty="0"/>
          </a:p>
        </p:txBody>
      </p:sp>
      <p:sp>
        <p:nvSpPr>
          <p:cNvPr id="5" name="Slide Number Placeholder 4"/>
          <p:cNvSpPr>
            <a:spLocks noGrp="1"/>
          </p:cNvSpPr>
          <p:nvPr>
            <p:ph type="sldNum" sz="quarter" idx="12"/>
          </p:nvPr>
        </p:nvSpPr>
        <p:spPr/>
        <p:txBody>
          <a:bodyPr/>
          <a:lstStyle/>
          <a:p>
            <a:fld id="{F881BA98-6E42-49A8-B35B-2B853D1E4922}" type="slidenum">
              <a:rPr lang="en-US" smtClean="0"/>
              <a:pPr/>
              <a:t>15</a:t>
            </a:fld>
            <a:endParaRPr lang="en-US"/>
          </a:p>
        </p:txBody>
      </p:sp>
      <p:sp>
        <p:nvSpPr>
          <p:cNvPr id="6" name="TextBox 5"/>
          <p:cNvSpPr txBox="1"/>
          <p:nvPr/>
        </p:nvSpPr>
        <p:spPr>
          <a:xfrm>
            <a:off x="457200" y="6172200"/>
            <a:ext cx="8001001" cy="615553"/>
          </a:xfrm>
          <a:prstGeom prst="rect">
            <a:avLst/>
          </a:prstGeom>
          <a:noFill/>
        </p:spPr>
        <p:txBody>
          <a:bodyPr wrap="square" rtlCol="0">
            <a:spAutoFit/>
          </a:bodyPr>
          <a:lstStyle/>
          <a:p>
            <a:r>
              <a:rPr lang="en-CA" sz="2000" b="1" dirty="0" smtClean="0"/>
              <a:t>* </a:t>
            </a:r>
            <a:r>
              <a:rPr lang="en-CA" sz="1400" dirty="0" smtClean="0"/>
              <a:t>Contracts can inadvertently create liability that is greater than the ‘reasonable’ test applied by courts, so concise contracts may well be better than complicated contracts. </a:t>
            </a:r>
            <a:endParaRPr lang="en-CA" sz="1400" dirty="0"/>
          </a:p>
        </p:txBody>
      </p:sp>
    </p:spTree>
    <p:extLst>
      <p:ext uri="{BB962C8B-B14F-4D97-AF65-F5344CB8AC3E}">
        <p14:creationId xmlns:p14="http://schemas.microsoft.com/office/powerpoint/2010/main" val="80686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par>
                          <p:cTn id="8" fill="hold">
                            <p:stCondLst>
                              <p:cond delay="3000"/>
                            </p:stCondLst>
                            <p:childTnLst>
                              <p:par>
                                <p:cTn id="9" presetID="22" presetClass="entr" presetSubtype="8" fill="hold" grpId="0" nodeType="afterEffect">
                                  <p:stCondLst>
                                    <p:cond delay="1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2000"/>
                                        <p:tgtEl>
                                          <p:spTgt spid="3">
                                            <p:txEl>
                                              <p:pRg st="1" end="1"/>
                                            </p:txEl>
                                          </p:spTgt>
                                        </p:tgtEl>
                                      </p:cBhvr>
                                    </p:animEffect>
                                  </p:childTnLst>
                                </p:cTn>
                              </p:par>
                            </p:childTnLst>
                          </p:cTn>
                        </p:par>
                        <p:par>
                          <p:cTn id="12" fill="hold">
                            <p:stCondLst>
                              <p:cond delay="6500"/>
                            </p:stCondLst>
                            <p:childTnLst>
                              <p:par>
                                <p:cTn id="13" presetID="22" presetClass="entr" presetSubtype="8" fill="hold" grpId="0" nodeType="afterEffect">
                                  <p:stCondLst>
                                    <p:cond delay="1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2000"/>
                                        <p:tgtEl>
                                          <p:spTgt spid="3">
                                            <p:txEl>
                                              <p:pRg st="2" end="2"/>
                                            </p:txEl>
                                          </p:spTgt>
                                        </p:tgtEl>
                                      </p:cBhvr>
                                    </p:animEffect>
                                  </p:childTnLst>
                                </p:cTn>
                              </p:par>
                            </p:childTnLst>
                          </p:cTn>
                        </p:par>
                        <p:par>
                          <p:cTn id="16" fill="hold">
                            <p:stCondLst>
                              <p:cond delay="10000"/>
                            </p:stCondLst>
                            <p:childTnLst>
                              <p:par>
                                <p:cTn id="17" presetID="22" presetClass="entr" presetSubtype="8" fill="hold" grpId="0" nodeType="afterEffect">
                                  <p:stCondLst>
                                    <p:cond delay="1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2000"/>
                                        <p:tgtEl>
                                          <p:spTgt spid="3">
                                            <p:txEl>
                                              <p:pRg st="3" end="3"/>
                                            </p:txEl>
                                          </p:spTgt>
                                        </p:tgtEl>
                                      </p:cBhvr>
                                    </p:animEffect>
                                  </p:childTnLst>
                                </p:cTn>
                              </p:par>
                            </p:childTnLst>
                          </p:cTn>
                        </p:par>
                        <p:par>
                          <p:cTn id="20" fill="hold">
                            <p:stCondLst>
                              <p:cond delay="13500"/>
                            </p:stCondLst>
                            <p:childTnLst>
                              <p:par>
                                <p:cTn id="21" presetID="22" presetClass="entr" presetSubtype="8" fill="hold" grpId="0" nodeType="afterEffect">
                                  <p:stCondLst>
                                    <p:cond delay="150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2000"/>
                                        <p:tgtEl>
                                          <p:spTgt spid="3">
                                            <p:txEl>
                                              <p:pRg st="5" end="5"/>
                                            </p:txEl>
                                          </p:spTgt>
                                        </p:tgtEl>
                                      </p:cBhvr>
                                    </p:animEffect>
                                  </p:childTnLst>
                                </p:cTn>
                              </p:par>
                            </p:childTnLst>
                          </p:cTn>
                        </p:par>
                        <p:par>
                          <p:cTn id="24" fill="hold">
                            <p:stCondLst>
                              <p:cond delay="17000"/>
                            </p:stCondLst>
                            <p:childTnLst>
                              <p:par>
                                <p:cTn id="25" presetID="22" presetClass="entr" presetSubtype="8" fill="hold" grpId="0" nodeType="afterEffect">
                                  <p:stCondLst>
                                    <p:cond delay="100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2000"/>
                                        <p:tgtEl>
                                          <p:spTgt spid="3">
                                            <p:txEl>
                                              <p:pRg st="6" end="6"/>
                                            </p:txEl>
                                          </p:spTgt>
                                        </p:tgtEl>
                                      </p:cBhvr>
                                    </p:animEffect>
                                  </p:childTnLst>
                                </p:cTn>
                              </p:par>
                            </p:childTnLst>
                          </p:cTn>
                        </p:par>
                        <p:par>
                          <p:cTn id="28" fill="hold">
                            <p:stCondLst>
                              <p:cond delay="20000"/>
                            </p:stCondLst>
                            <p:childTnLst>
                              <p:par>
                                <p:cTn id="29" presetID="22" presetClass="entr" presetSubtype="8" fill="hold" grpId="0" nodeType="afterEffect">
                                  <p:stCondLst>
                                    <p:cond delay="100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left)">
                                      <p:cBhvr>
                                        <p:cTn id="31" dur="2000"/>
                                        <p:tgtEl>
                                          <p:spTgt spid="3">
                                            <p:txEl>
                                              <p:pRg st="7" end="7"/>
                                            </p:txEl>
                                          </p:spTgt>
                                        </p:tgtEl>
                                      </p:cBhvr>
                                    </p:animEffect>
                                  </p:childTnLst>
                                </p:cTn>
                              </p:par>
                            </p:childTnLst>
                          </p:cTn>
                        </p:par>
                        <p:par>
                          <p:cTn id="32" fill="hold">
                            <p:stCondLst>
                              <p:cond delay="23000"/>
                            </p:stCondLst>
                            <p:childTnLst>
                              <p:par>
                                <p:cTn id="33" presetID="22" presetClass="entr" presetSubtype="8" fill="hold" grpId="0" nodeType="afterEffect">
                                  <p:stCondLst>
                                    <p:cond delay="100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left)">
                                      <p:cBhvr>
                                        <p:cTn id="35" dur="2000"/>
                                        <p:tgtEl>
                                          <p:spTgt spid="3">
                                            <p:txEl>
                                              <p:pRg st="8" end="8"/>
                                            </p:txEl>
                                          </p:spTgt>
                                        </p:tgtEl>
                                      </p:cBhvr>
                                    </p:animEffect>
                                  </p:childTnLst>
                                </p:cTn>
                              </p:par>
                            </p:childTnLst>
                          </p:cTn>
                        </p:par>
                        <p:par>
                          <p:cTn id="36" fill="hold">
                            <p:stCondLst>
                              <p:cond delay="26000"/>
                            </p:stCondLst>
                            <p:childTnLst>
                              <p:par>
                                <p:cTn id="37" presetID="22" presetClass="entr" presetSubtype="8" fill="hold" grpId="0" nodeType="afterEffect">
                                  <p:stCondLst>
                                    <p:cond delay="100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wipe(left)">
                                      <p:cBhvr>
                                        <p:cTn id="39" dur="2000"/>
                                        <p:tgtEl>
                                          <p:spTgt spid="3">
                                            <p:txEl>
                                              <p:pRg st="9" end="9"/>
                                            </p:txEl>
                                          </p:spTgt>
                                        </p:tgtEl>
                                      </p:cBhvr>
                                    </p:animEffect>
                                  </p:childTnLst>
                                </p:cTn>
                              </p:par>
                            </p:childTnLst>
                          </p:cTn>
                        </p:par>
                        <p:par>
                          <p:cTn id="40" fill="hold">
                            <p:stCondLst>
                              <p:cond delay="29000"/>
                            </p:stCondLst>
                            <p:childTnLst>
                              <p:par>
                                <p:cTn id="41" presetID="22" presetClass="entr" presetSubtype="8" fill="hold" grpId="0" nodeType="afterEffect">
                                  <p:stCondLst>
                                    <p:cond delay="100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wipe(left)">
                                      <p:cBhvr>
                                        <p:cTn id="43" dur="2000"/>
                                        <p:tgtEl>
                                          <p:spTgt spid="3">
                                            <p:txEl>
                                              <p:pRg st="10" end="10"/>
                                            </p:txEl>
                                          </p:spTgt>
                                        </p:tgtEl>
                                      </p:cBhvr>
                                    </p:animEffect>
                                  </p:childTnLst>
                                </p:cTn>
                              </p:par>
                            </p:childTnLst>
                          </p:cTn>
                        </p:par>
                        <p:par>
                          <p:cTn id="44" fill="hold">
                            <p:stCondLst>
                              <p:cond delay="32000"/>
                            </p:stCondLst>
                            <p:childTnLst>
                              <p:par>
                                <p:cTn id="45" presetID="22" presetClass="entr" presetSubtype="8" fill="hold" grpId="0" nodeType="afterEffect">
                                  <p:stCondLst>
                                    <p:cond delay="100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wipe(left)">
                                      <p:cBhvr>
                                        <p:cTn id="47" dur="2000"/>
                                        <p:tgtEl>
                                          <p:spTgt spid="3">
                                            <p:txEl>
                                              <p:pRg st="11" end="11"/>
                                            </p:txEl>
                                          </p:spTgt>
                                        </p:tgtEl>
                                      </p:cBhvr>
                                    </p:animEffect>
                                  </p:childTnLst>
                                </p:cTn>
                              </p:par>
                            </p:childTnLst>
                          </p:cTn>
                        </p:par>
                        <p:par>
                          <p:cTn id="48" fill="hold">
                            <p:stCondLst>
                              <p:cond delay="35000"/>
                            </p:stCondLst>
                            <p:childTnLst>
                              <p:par>
                                <p:cTn id="49" presetID="22" presetClass="entr" presetSubtype="8" fill="hold" grpId="0" nodeType="afterEffect">
                                  <p:stCondLst>
                                    <p:cond delay="100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wipe(left)">
                                      <p:cBhvr>
                                        <p:cTn id="51" dur="2000"/>
                                        <p:tgtEl>
                                          <p:spTgt spid="3">
                                            <p:txEl>
                                              <p:pRg st="12" end="12"/>
                                            </p:txEl>
                                          </p:spTgt>
                                        </p:tgtEl>
                                      </p:cBhvr>
                                    </p:animEffect>
                                  </p:childTnLst>
                                </p:cTn>
                              </p:par>
                            </p:childTnLst>
                          </p:cTn>
                        </p:par>
                        <p:par>
                          <p:cTn id="52" fill="hold">
                            <p:stCondLst>
                              <p:cond delay="38000"/>
                            </p:stCondLst>
                            <p:childTnLst>
                              <p:par>
                                <p:cTn id="53" presetID="22" presetClass="entr" presetSubtype="8" fill="hold" grpId="0" nodeType="afterEffect">
                                  <p:stCondLst>
                                    <p:cond delay="1000"/>
                                  </p:stCondLst>
                                  <p:childTnLst>
                                    <p:set>
                                      <p:cBhvr>
                                        <p:cTn id="54" dur="1" fill="hold">
                                          <p:stCondLst>
                                            <p:cond delay="0"/>
                                          </p:stCondLst>
                                        </p:cTn>
                                        <p:tgtEl>
                                          <p:spTgt spid="3">
                                            <p:txEl>
                                              <p:pRg st="13" end="13"/>
                                            </p:txEl>
                                          </p:spTgt>
                                        </p:tgtEl>
                                        <p:attrNameLst>
                                          <p:attrName>style.visibility</p:attrName>
                                        </p:attrNameLst>
                                      </p:cBhvr>
                                      <p:to>
                                        <p:strVal val="visible"/>
                                      </p:to>
                                    </p:set>
                                    <p:animEffect transition="in" filter="wipe(left)">
                                      <p:cBhvr>
                                        <p:cTn id="55" dur="2000"/>
                                        <p:tgtEl>
                                          <p:spTgt spid="3">
                                            <p:txEl>
                                              <p:pRg st="13" end="13"/>
                                            </p:txEl>
                                          </p:spTgt>
                                        </p:tgtEl>
                                      </p:cBhvr>
                                    </p:animEffect>
                                  </p:childTnLst>
                                </p:cTn>
                              </p:par>
                            </p:childTnLst>
                          </p:cTn>
                        </p:par>
                        <p:par>
                          <p:cTn id="56" fill="hold">
                            <p:stCondLst>
                              <p:cond delay="41000"/>
                            </p:stCondLst>
                            <p:childTnLst>
                              <p:par>
                                <p:cTn id="57" presetID="22" presetClass="entr" presetSubtype="8" fill="hold" grpId="0" nodeType="afterEffect">
                                  <p:stCondLst>
                                    <p:cond delay="1000"/>
                                  </p:stCondLst>
                                  <p:childTnLst>
                                    <p:set>
                                      <p:cBhvr>
                                        <p:cTn id="58" dur="1" fill="hold">
                                          <p:stCondLst>
                                            <p:cond delay="0"/>
                                          </p:stCondLst>
                                        </p:cTn>
                                        <p:tgtEl>
                                          <p:spTgt spid="3">
                                            <p:txEl>
                                              <p:pRg st="14" end="14"/>
                                            </p:txEl>
                                          </p:spTgt>
                                        </p:tgtEl>
                                        <p:attrNameLst>
                                          <p:attrName>style.visibility</p:attrName>
                                        </p:attrNameLst>
                                      </p:cBhvr>
                                      <p:to>
                                        <p:strVal val="visible"/>
                                      </p:to>
                                    </p:set>
                                    <p:animEffect transition="in" filter="wipe(left)">
                                      <p:cBhvr>
                                        <p:cTn id="59" dur="2000"/>
                                        <p:tgtEl>
                                          <p:spTgt spid="3">
                                            <p:txEl>
                                              <p:pRg st="14" end="14"/>
                                            </p:txEl>
                                          </p:spTgt>
                                        </p:tgtEl>
                                      </p:cBhvr>
                                    </p:animEffect>
                                  </p:childTnLst>
                                </p:cTn>
                              </p:par>
                            </p:childTnLst>
                          </p:cTn>
                        </p:par>
                        <p:par>
                          <p:cTn id="60" fill="hold">
                            <p:stCondLst>
                              <p:cond delay="44000"/>
                            </p:stCondLst>
                            <p:childTnLst>
                              <p:par>
                                <p:cTn id="61" presetID="22" presetClass="entr" presetSubtype="8" fill="hold" grpId="0" nodeType="afterEffect">
                                  <p:stCondLst>
                                    <p:cond delay="1000"/>
                                  </p:stCondLst>
                                  <p:childTnLst>
                                    <p:set>
                                      <p:cBhvr>
                                        <p:cTn id="62" dur="1" fill="hold">
                                          <p:stCondLst>
                                            <p:cond delay="0"/>
                                          </p:stCondLst>
                                        </p:cTn>
                                        <p:tgtEl>
                                          <p:spTgt spid="3">
                                            <p:txEl>
                                              <p:pRg st="15" end="15"/>
                                            </p:txEl>
                                          </p:spTgt>
                                        </p:tgtEl>
                                        <p:attrNameLst>
                                          <p:attrName>style.visibility</p:attrName>
                                        </p:attrNameLst>
                                      </p:cBhvr>
                                      <p:to>
                                        <p:strVal val="visible"/>
                                      </p:to>
                                    </p:set>
                                    <p:animEffect transition="in" filter="wipe(left)">
                                      <p:cBhvr>
                                        <p:cTn id="63" dur="2000"/>
                                        <p:tgtEl>
                                          <p:spTgt spid="3">
                                            <p:txEl>
                                              <p:pRg st="15" end="15"/>
                                            </p:txEl>
                                          </p:spTgt>
                                        </p:tgtEl>
                                      </p:cBhvr>
                                    </p:animEffect>
                                  </p:childTnLst>
                                </p:cTn>
                              </p:par>
                            </p:childTnLst>
                          </p:cTn>
                        </p:par>
                        <p:par>
                          <p:cTn id="64" fill="hold">
                            <p:stCondLst>
                              <p:cond delay="47000"/>
                            </p:stCondLst>
                            <p:childTnLst>
                              <p:par>
                                <p:cTn id="65" presetID="22" presetClass="entr" presetSubtype="8" fill="hold" grpId="0" nodeType="afterEffect">
                                  <p:stCondLst>
                                    <p:cond delay="1500"/>
                                  </p:stCondLst>
                                  <p:childTnLst>
                                    <p:set>
                                      <p:cBhvr>
                                        <p:cTn id="66" dur="1" fill="hold">
                                          <p:stCondLst>
                                            <p:cond delay="0"/>
                                          </p:stCondLst>
                                        </p:cTn>
                                        <p:tgtEl>
                                          <p:spTgt spid="6"/>
                                        </p:tgtEl>
                                        <p:attrNameLst>
                                          <p:attrName>style.visibility</p:attrName>
                                        </p:attrNameLst>
                                      </p:cBhvr>
                                      <p:to>
                                        <p:strVal val="visible"/>
                                      </p:to>
                                    </p:set>
                                    <p:animEffect transition="in" filter="wipe(left)">
                                      <p:cBhvr>
                                        <p:cTn id="6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4"/>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62000" y="533400"/>
            <a:ext cx="8162925" cy="954107"/>
          </a:xfrm>
        </p:spPr>
        <p:txBody>
          <a:bodyPr/>
          <a:lstStyle/>
          <a:p>
            <a:r>
              <a:rPr lang="en-US" sz="2800" dirty="0" smtClean="0">
                <a:latin typeface="+mn-lt"/>
              </a:rPr>
              <a:t>Balancing </a:t>
            </a:r>
            <a:r>
              <a:rPr lang="en-US" sz="2800" dirty="0">
                <a:latin typeface="+mn-lt"/>
              </a:rPr>
              <a:t>r</a:t>
            </a:r>
            <a:r>
              <a:rPr lang="en-US" sz="2800" dirty="0" smtClean="0">
                <a:latin typeface="+mn-lt"/>
              </a:rPr>
              <a:t>isk </a:t>
            </a:r>
            <a:r>
              <a:rPr lang="en-US" sz="2800" dirty="0">
                <a:latin typeface="+mn-lt"/>
              </a:rPr>
              <a:t>m</a:t>
            </a:r>
            <a:r>
              <a:rPr lang="en-US" sz="2800" dirty="0" smtClean="0">
                <a:latin typeface="+mn-lt"/>
              </a:rPr>
              <a:t>anagement </a:t>
            </a:r>
            <a:r>
              <a:rPr lang="en-US" sz="2800" dirty="0">
                <a:latin typeface="+mn-lt"/>
              </a:rPr>
              <a:t>d</a:t>
            </a:r>
            <a:r>
              <a:rPr lang="en-US" sz="2800" dirty="0" smtClean="0">
                <a:latin typeface="+mn-lt"/>
              </a:rPr>
              <a:t>ocumentation </a:t>
            </a:r>
            <a:r>
              <a:rPr lang="en-US" sz="2800" dirty="0">
                <a:latin typeface="+mn-lt"/>
              </a:rPr>
              <a:t>against </a:t>
            </a:r>
            <a:r>
              <a:rPr lang="en-US" sz="2800" dirty="0" smtClean="0">
                <a:latin typeface="+mn-lt"/>
              </a:rPr>
              <a:t>achieving </a:t>
            </a:r>
            <a:r>
              <a:rPr lang="en-US" sz="2800" dirty="0">
                <a:latin typeface="+mn-lt"/>
              </a:rPr>
              <a:t>o</a:t>
            </a:r>
            <a:r>
              <a:rPr lang="en-US" sz="2800" dirty="0" smtClean="0">
                <a:latin typeface="+mn-lt"/>
              </a:rPr>
              <a:t>ther </a:t>
            </a:r>
            <a:r>
              <a:rPr lang="en-US" sz="2800" dirty="0">
                <a:latin typeface="+mn-lt"/>
              </a:rPr>
              <a:t>p</a:t>
            </a:r>
            <a:r>
              <a:rPr lang="en-US" sz="2800" dirty="0" smtClean="0">
                <a:latin typeface="+mn-lt"/>
              </a:rPr>
              <a:t>ressing tasks/goals</a:t>
            </a:r>
            <a:endParaRPr lang="en-US" sz="2800" dirty="0">
              <a:latin typeface="+mn-lt"/>
            </a:endParaRPr>
          </a:p>
        </p:txBody>
      </p:sp>
      <p:sp>
        <p:nvSpPr>
          <p:cNvPr id="3" name="TextBox 2"/>
          <p:cNvSpPr txBox="1"/>
          <p:nvPr/>
        </p:nvSpPr>
        <p:spPr>
          <a:xfrm>
            <a:off x="838200" y="2005548"/>
            <a:ext cx="7848600" cy="3785652"/>
          </a:xfrm>
          <a:prstGeom prst="rect">
            <a:avLst/>
          </a:prstGeom>
          <a:noFill/>
        </p:spPr>
        <p:txBody>
          <a:bodyPr wrap="square" rtlCol="0">
            <a:spAutoFit/>
          </a:bodyPr>
          <a:lstStyle/>
          <a:p>
            <a:pPr marL="171450" indent="-171450">
              <a:buClr>
                <a:srgbClr val="C00000"/>
              </a:buClr>
              <a:buFont typeface="Wingdings" panose="05000000000000000000" pitchFamily="2" charset="2"/>
              <a:buChar char="§"/>
            </a:pPr>
            <a:r>
              <a:rPr lang="en-CA" sz="1400" dirty="0"/>
              <a:t>CANADEM </a:t>
            </a:r>
            <a:r>
              <a:rPr lang="en-CA" sz="1400" dirty="0" smtClean="0"/>
              <a:t>since 2002 </a:t>
            </a:r>
            <a:r>
              <a:rPr lang="en-CA" sz="1400" dirty="0"/>
              <a:t>has effected substantial operational risk management but without </a:t>
            </a:r>
            <a:r>
              <a:rPr lang="en-CA" sz="1400" dirty="0" smtClean="0"/>
              <a:t>much documentation </a:t>
            </a:r>
            <a:r>
              <a:rPr lang="en-CA" sz="1400" dirty="0"/>
              <a:t>of that risk </a:t>
            </a:r>
            <a:r>
              <a:rPr lang="en-CA" sz="1400" dirty="0" smtClean="0"/>
              <a:t>management.  </a:t>
            </a:r>
            <a:r>
              <a:rPr lang="en-CA" sz="1400" dirty="0"/>
              <a:t>This has two key drivers:</a:t>
            </a:r>
          </a:p>
          <a:p>
            <a:pPr marL="628650" lvl="1" indent="-171450">
              <a:buClr>
                <a:srgbClr val="C00000"/>
              </a:buClr>
              <a:buFont typeface="Arial" panose="020B0604020202020204" pitchFamily="34" charset="0"/>
              <a:buChar char="•"/>
            </a:pPr>
            <a:r>
              <a:rPr lang="en-CA" sz="1200" dirty="0"/>
              <a:t>Small </a:t>
            </a:r>
            <a:r>
              <a:rPr lang="en-CA" sz="1200" dirty="0" smtClean="0"/>
              <a:t>team-minded staff where </a:t>
            </a:r>
            <a:r>
              <a:rPr lang="en-CA" sz="1200" dirty="0"/>
              <a:t>integrated risk management (IRM) is second nature;</a:t>
            </a:r>
          </a:p>
          <a:p>
            <a:pPr marL="628650" lvl="1" indent="-171450">
              <a:buClr>
                <a:srgbClr val="C00000"/>
              </a:buClr>
              <a:buFont typeface="Arial" panose="020B0604020202020204" pitchFamily="34" charset="0"/>
              <a:buChar char="•"/>
            </a:pPr>
            <a:r>
              <a:rPr lang="en-CA" sz="1200" dirty="0"/>
              <a:t>Operational principles/practices such as </a:t>
            </a:r>
            <a:r>
              <a:rPr lang="en-CA" sz="1200" i="1" dirty="0"/>
              <a:t>primaries</a:t>
            </a:r>
            <a:r>
              <a:rPr lang="en-CA" sz="1200" dirty="0"/>
              <a:t> and </a:t>
            </a:r>
            <a:r>
              <a:rPr lang="en-CA" sz="1200" i="1" dirty="0"/>
              <a:t>subsidiarity</a:t>
            </a:r>
            <a:r>
              <a:rPr lang="en-CA" sz="1200" dirty="0"/>
              <a:t> </a:t>
            </a:r>
            <a:r>
              <a:rPr lang="en-CA" sz="1200" dirty="0" smtClean="0"/>
              <a:t>that enable ad </a:t>
            </a:r>
            <a:r>
              <a:rPr lang="en-CA" sz="1200" dirty="0"/>
              <a:t>hoc risk management </a:t>
            </a:r>
            <a:r>
              <a:rPr lang="en-CA" sz="1200" dirty="0" smtClean="0"/>
              <a:t>that is </a:t>
            </a:r>
            <a:r>
              <a:rPr lang="en-CA" sz="1200" dirty="0"/>
              <a:t>both sufficient and an optimum allocation of resources to fit the requirements of rapid response and tight budgets</a:t>
            </a:r>
            <a:r>
              <a:rPr lang="en-CA" sz="1200" dirty="0" smtClean="0"/>
              <a:t>.</a:t>
            </a:r>
          </a:p>
          <a:p>
            <a:pPr lvl="1">
              <a:buClr>
                <a:srgbClr val="C00000"/>
              </a:buClr>
            </a:pPr>
            <a:endParaRPr lang="en-CA" sz="1400" dirty="0"/>
          </a:p>
          <a:p>
            <a:pPr marL="171450" indent="-171450">
              <a:buClr>
                <a:srgbClr val="C00000"/>
              </a:buClr>
              <a:buFont typeface="Wingdings" panose="05000000000000000000" pitchFamily="2" charset="2"/>
              <a:buChar char="§"/>
            </a:pPr>
            <a:r>
              <a:rPr lang="en-CA" sz="1400" dirty="0"/>
              <a:t>So CANADEM is confident that its </a:t>
            </a:r>
            <a:r>
              <a:rPr lang="en-CA" sz="1400" dirty="0" smtClean="0"/>
              <a:t>Integrated </a:t>
            </a:r>
            <a:r>
              <a:rPr lang="en-CA" sz="1400" dirty="0"/>
              <a:t>Risk </a:t>
            </a:r>
            <a:r>
              <a:rPr lang="en-CA" sz="1400" dirty="0" smtClean="0"/>
              <a:t>Management is </a:t>
            </a:r>
            <a:r>
              <a:rPr lang="en-CA" sz="1400" dirty="0"/>
              <a:t>being achieved.</a:t>
            </a:r>
          </a:p>
          <a:p>
            <a:pPr marL="628650" lvl="1" indent="-171450">
              <a:buClr>
                <a:srgbClr val="C00000"/>
              </a:buClr>
              <a:buFont typeface="Arial" panose="020B0604020202020204" pitchFamily="34" charset="0"/>
              <a:buChar char="•"/>
            </a:pPr>
            <a:r>
              <a:rPr lang="en-CA" sz="1200" dirty="0"/>
              <a:t>Management &amp; other Primaries </a:t>
            </a:r>
            <a:r>
              <a:rPr lang="en-CA" sz="1200" dirty="0" smtClean="0"/>
              <a:t>are aware </a:t>
            </a:r>
            <a:r>
              <a:rPr lang="en-CA" sz="1200" dirty="0"/>
              <a:t>of and managing key strategic &amp; operational </a:t>
            </a:r>
            <a:r>
              <a:rPr lang="en-CA" sz="1200" dirty="0" smtClean="0"/>
              <a:t>risks; carrying </a:t>
            </a:r>
            <a:r>
              <a:rPr lang="en-CA" sz="1200" dirty="0"/>
              <a:t>out a risk assessments before making important decisions.</a:t>
            </a:r>
          </a:p>
          <a:p>
            <a:pPr marL="628650" lvl="1" indent="-171450">
              <a:buClr>
                <a:srgbClr val="C00000"/>
              </a:buClr>
              <a:buFont typeface="Arial" panose="020B0604020202020204" pitchFamily="34" charset="0"/>
              <a:buChar char="•"/>
            </a:pPr>
            <a:r>
              <a:rPr lang="en-CA" sz="1200" dirty="0"/>
              <a:t>All CANADEM staff have an understanding of CANADEM risk management doctrine.  They are </a:t>
            </a:r>
            <a:r>
              <a:rPr lang="en-CA" sz="1200" dirty="0" smtClean="0"/>
              <a:t>empowered to </a:t>
            </a:r>
            <a:r>
              <a:rPr lang="en-CA" sz="1200" dirty="0"/>
              <a:t>take smart decisions incurring risks, mitigate those risks, </a:t>
            </a:r>
            <a:r>
              <a:rPr lang="en-CA" sz="1200" dirty="0" smtClean="0"/>
              <a:t>and know that they </a:t>
            </a:r>
            <a:r>
              <a:rPr lang="en-CA" sz="1200" dirty="0"/>
              <a:t>have the backing of management if risks materialize</a:t>
            </a:r>
            <a:r>
              <a:rPr lang="en-CA" sz="1200" dirty="0" smtClean="0"/>
              <a:t>.</a:t>
            </a:r>
          </a:p>
          <a:p>
            <a:pPr lvl="1">
              <a:buClr>
                <a:srgbClr val="C00000"/>
              </a:buClr>
            </a:pPr>
            <a:endParaRPr lang="en-CA" sz="1200" dirty="0"/>
          </a:p>
          <a:p>
            <a:pPr marL="171450" indent="-171450">
              <a:buClr>
                <a:srgbClr val="C00000"/>
              </a:buClr>
              <a:buFont typeface="Wingdings" panose="05000000000000000000" pitchFamily="2" charset="2"/>
              <a:buChar char="§"/>
            </a:pPr>
            <a:r>
              <a:rPr lang="en-CA" sz="1400" dirty="0"/>
              <a:t>But such confidence is a risk in itself, and since our risk management process is not substantively documented, perhaps CANADEM is deceiving itself? </a:t>
            </a:r>
            <a:endParaRPr lang="en-CA" sz="1400" dirty="0" smtClean="0"/>
          </a:p>
          <a:p>
            <a:pPr lvl="1">
              <a:buClr>
                <a:srgbClr val="C00000"/>
              </a:buClr>
            </a:pPr>
            <a:r>
              <a:rPr lang="en-CA" sz="1200" dirty="0" smtClean="0"/>
              <a:t>One </a:t>
            </a:r>
            <a:r>
              <a:rPr lang="en-CA" sz="1200" dirty="0"/>
              <a:t>key mitigation is that CANADEM is self-aware of this risk of complacency and the need to further mitigate, e.g. IRM refresher training, or proactive ad hoc consideration of strategic and operational risk whenever there are key decisions or major events/trends </a:t>
            </a:r>
            <a:endParaRPr lang="en-CA" sz="1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3000"/>
                                        <p:tgtEl>
                                          <p:spTgt spid="3">
                                            <p:txEl>
                                              <p:pRg st="0" end="0"/>
                                            </p:txEl>
                                          </p:spTgt>
                                        </p:tgtEl>
                                      </p:cBhvr>
                                    </p:animEffect>
                                  </p:childTnLst>
                                </p:cTn>
                              </p:par>
                            </p:childTnLst>
                          </p:cTn>
                        </p:par>
                        <p:par>
                          <p:cTn id="8" fill="hold">
                            <p:stCondLst>
                              <p:cond delay="4000"/>
                            </p:stCondLst>
                            <p:childTnLst>
                              <p:par>
                                <p:cTn id="9" presetID="22" presetClass="entr" presetSubtype="1" fill="hold" grpId="0" nodeType="afterEffect">
                                  <p:stCondLst>
                                    <p:cond delay="1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3000"/>
                                        <p:tgtEl>
                                          <p:spTgt spid="3">
                                            <p:txEl>
                                              <p:pRg st="1" end="1"/>
                                            </p:txEl>
                                          </p:spTgt>
                                        </p:tgtEl>
                                      </p:cBhvr>
                                    </p:animEffect>
                                  </p:childTnLst>
                                </p:cTn>
                              </p:par>
                            </p:childTnLst>
                          </p:cTn>
                        </p:par>
                        <p:par>
                          <p:cTn id="12" fill="hold">
                            <p:stCondLst>
                              <p:cond delay="8000"/>
                            </p:stCondLst>
                            <p:childTnLst>
                              <p:par>
                                <p:cTn id="13" presetID="22" presetClass="entr" presetSubtype="1" fill="hold" grpId="0" nodeType="afterEffect">
                                  <p:stCondLst>
                                    <p:cond delay="10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3000"/>
                                        <p:tgtEl>
                                          <p:spTgt spid="3">
                                            <p:txEl>
                                              <p:pRg st="2" end="2"/>
                                            </p:txEl>
                                          </p:spTgt>
                                        </p:tgtEl>
                                      </p:cBhvr>
                                    </p:animEffect>
                                  </p:childTnLst>
                                </p:cTn>
                              </p:par>
                            </p:childTnLst>
                          </p:cTn>
                        </p:par>
                        <p:par>
                          <p:cTn id="16" fill="hold">
                            <p:stCondLst>
                              <p:cond delay="12000"/>
                            </p:stCondLst>
                            <p:childTnLst>
                              <p:par>
                                <p:cTn id="17" presetID="22" presetClass="entr" presetSubtype="1" fill="hold" grpId="0" nodeType="afterEffect">
                                  <p:stCondLst>
                                    <p:cond delay="100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up)">
                                      <p:cBhvr>
                                        <p:cTn id="19" dur="3000"/>
                                        <p:tgtEl>
                                          <p:spTgt spid="3">
                                            <p:txEl>
                                              <p:pRg st="4" end="4"/>
                                            </p:txEl>
                                          </p:spTgt>
                                        </p:tgtEl>
                                      </p:cBhvr>
                                    </p:animEffect>
                                  </p:childTnLst>
                                </p:cTn>
                              </p:par>
                            </p:childTnLst>
                          </p:cTn>
                        </p:par>
                        <p:par>
                          <p:cTn id="20" fill="hold">
                            <p:stCondLst>
                              <p:cond delay="16000"/>
                            </p:stCondLst>
                            <p:childTnLst>
                              <p:par>
                                <p:cTn id="21" presetID="22" presetClass="entr" presetSubtype="1" fill="hold" grpId="0" nodeType="afterEffect">
                                  <p:stCondLst>
                                    <p:cond delay="100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up)">
                                      <p:cBhvr>
                                        <p:cTn id="23" dur="3000"/>
                                        <p:tgtEl>
                                          <p:spTgt spid="3">
                                            <p:txEl>
                                              <p:pRg st="5" end="5"/>
                                            </p:txEl>
                                          </p:spTgt>
                                        </p:tgtEl>
                                      </p:cBhvr>
                                    </p:animEffect>
                                  </p:childTnLst>
                                </p:cTn>
                              </p:par>
                            </p:childTnLst>
                          </p:cTn>
                        </p:par>
                        <p:par>
                          <p:cTn id="24" fill="hold">
                            <p:stCondLst>
                              <p:cond delay="20000"/>
                            </p:stCondLst>
                            <p:childTnLst>
                              <p:par>
                                <p:cTn id="25" presetID="22" presetClass="entr" presetSubtype="1" fill="hold" grpId="0" nodeType="afterEffect">
                                  <p:stCondLst>
                                    <p:cond delay="100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up)">
                                      <p:cBhvr>
                                        <p:cTn id="27" dur="3000"/>
                                        <p:tgtEl>
                                          <p:spTgt spid="3">
                                            <p:txEl>
                                              <p:pRg st="6" end="6"/>
                                            </p:txEl>
                                          </p:spTgt>
                                        </p:tgtEl>
                                      </p:cBhvr>
                                    </p:animEffect>
                                  </p:childTnLst>
                                </p:cTn>
                              </p:par>
                            </p:childTnLst>
                          </p:cTn>
                        </p:par>
                        <p:par>
                          <p:cTn id="28" fill="hold">
                            <p:stCondLst>
                              <p:cond delay="24000"/>
                            </p:stCondLst>
                            <p:childTnLst>
                              <p:par>
                                <p:cTn id="29" presetID="22" presetClass="entr" presetSubtype="1" fill="hold" grpId="0" nodeType="afterEffect">
                                  <p:stCondLst>
                                    <p:cond delay="100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up)">
                                      <p:cBhvr>
                                        <p:cTn id="31" dur="3000"/>
                                        <p:tgtEl>
                                          <p:spTgt spid="3">
                                            <p:txEl>
                                              <p:pRg st="8" end="8"/>
                                            </p:txEl>
                                          </p:spTgt>
                                        </p:tgtEl>
                                      </p:cBhvr>
                                    </p:animEffect>
                                  </p:childTnLst>
                                </p:cTn>
                              </p:par>
                            </p:childTnLst>
                          </p:cTn>
                        </p:par>
                        <p:par>
                          <p:cTn id="32" fill="hold">
                            <p:stCondLst>
                              <p:cond delay="28000"/>
                            </p:stCondLst>
                            <p:childTnLst>
                              <p:par>
                                <p:cTn id="33" presetID="22" presetClass="entr" presetSubtype="1" fill="hold" grpId="0" nodeType="afterEffect">
                                  <p:stCondLst>
                                    <p:cond delay="100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wipe(up)">
                                      <p:cBhvr>
                                        <p:cTn id="35" dur="3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295400" y="-76200"/>
            <a:ext cx="7705725" cy="762000"/>
          </a:xfrm>
        </p:spPr>
        <p:txBody>
          <a:bodyPr/>
          <a:lstStyle/>
          <a:p>
            <a:r>
              <a:rPr lang="en-US" dirty="0" smtClean="0"/>
              <a:t>Risk-Communication</a:t>
            </a:r>
            <a:endParaRPr lang="en-US" dirty="0"/>
          </a:p>
        </p:txBody>
      </p:sp>
      <p:sp>
        <p:nvSpPr>
          <p:cNvPr id="62467" name="Rectangle 3"/>
          <p:cNvSpPr>
            <a:spLocks noGrp="1" noChangeArrowheads="1"/>
          </p:cNvSpPr>
          <p:nvPr>
            <p:ph type="body" idx="1"/>
          </p:nvPr>
        </p:nvSpPr>
        <p:spPr>
          <a:xfrm>
            <a:off x="762001" y="533400"/>
            <a:ext cx="8305799" cy="990600"/>
          </a:xfrm>
        </p:spPr>
        <p:txBody>
          <a:bodyPr/>
          <a:lstStyle/>
          <a:p>
            <a:pPr marL="0" indent="0">
              <a:buNone/>
            </a:pPr>
            <a:r>
              <a:rPr lang="en-US" sz="1400" dirty="0" smtClean="0"/>
              <a:t>Risk-communication </a:t>
            </a:r>
            <a:r>
              <a:rPr lang="en-US" sz="1400" dirty="0"/>
              <a:t>can increased internal and external confidence </a:t>
            </a:r>
            <a:r>
              <a:rPr lang="en-US" sz="1400" dirty="0" smtClean="0"/>
              <a:t>by showing that:</a:t>
            </a:r>
          </a:p>
          <a:p>
            <a:pPr>
              <a:buAutoNum type="arabicPeriod"/>
            </a:pPr>
            <a:r>
              <a:rPr lang="en-US" sz="1200" dirty="0" smtClean="0"/>
              <a:t>CANADEM </a:t>
            </a:r>
            <a:r>
              <a:rPr lang="en-US" sz="1200" dirty="0"/>
              <a:t>has a sound IRM (Integrated Risk Management) </a:t>
            </a:r>
            <a:r>
              <a:rPr lang="en-US" sz="1200" dirty="0" smtClean="0"/>
              <a:t>system; </a:t>
            </a:r>
          </a:p>
          <a:p>
            <a:pPr>
              <a:buAutoNum type="arabicPeriod"/>
            </a:pPr>
            <a:r>
              <a:rPr lang="en-US" sz="1200" dirty="0" smtClean="0"/>
              <a:t>has </a:t>
            </a:r>
            <a:r>
              <a:rPr lang="en-US" sz="1200" dirty="0"/>
              <a:t>identified risks </a:t>
            </a:r>
            <a:r>
              <a:rPr lang="en-US" sz="1200" dirty="0" smtClean="0"/>
              <a:t>properly; </a:t>
            </a:r>
          </a:p>
          <a:p>
            <a:pPr>
              <a:buAutoNum type="arabicPeriod"/>
            </a:pPr>
            <a:r>
              <a:rPr lang="en-US" sz="1200" dirty="0" smtClean="0"/>
              <a:t>understands </a:t>
            </a:r>
            <a:r>
              <a:rPr lang="en-US" sz="1200" dirty="0"/>
              <a:t>those </a:t>
            </a:r>
            <a:r>
              <a:rPr lang="en-US" sz="1200" dirty="0" smtClean="0"/>
              <a:t>risks; </a:t>
            </a:r>
            <a:r>
              <a:rPr lang="en-US" sz="1200" dirty="0"/>
              <a:t>and </a:t>
            </a:r>
            <a:endParaRPr lang="en-US" sz="1200" dirty="0" smtClean="0"/>
          </a:p>
          <a:p>
            <a:pPr>
              <a:buAutoNum type="arabicPeriod"/>
            </a:pPr>
            <a:r>
              <a:rPr lang="en-US" sz="1200" dirty="0" smtClean="0"/>
              <a:t>is </a:t>
            </a:r>
            <a:r>
              <a:rPr lang="en-US" sz="1200" dirty="0"/>
              <a:t>taking sufficient </a:t>
            </a:r>
            <a:r>
              <a:rPr lang="en-US" sz="1200" dirty="0" smtClean="0"/>
              <a:t>mitigation measures. </a:t>
            </a:r>
            <a:endParaRPr lang="en-US" sz="1200" dirty="0"/>
          </a:p>
        </p:txBody>
      </p:sp>
      <p:graphicFrame>
        <p:nvGraphicFramePr>
          <p:cNvPr id="62553" name="Group 89"/>
          <p:cNvGraphicFramePr>
            <a:graphicFrameLocks noGrp="1"/>
          </p:cNvGraphicFramePr>
          <p:nvPr>
            <p:extLst>
              <p:ext uri="{D42A27DB-BD31-4B8C-83A1-F6EECF244321}">
                <p14:modId xmlns:p14="http://schemas.microsoft.com/office/powerpoint/2010/main" val="1124908426"/>
              </p:ext>
            </p:extLst>
          </p:nvPr>
        </p:nvGraphicFramePr>
        <p:xfrm>
          <a:off x="609600" y="1905000"/>
          <a:ext cx="8305800" cy="3315970"/>
        </p:xfrm>
        <a:graphic>
          <a:graphicData uri="http://schemas.openxmlformats.org/drawingml/2006/table">
            <a:tbl>
              <a:tblPr/>
              <a:tblGrid>
                <a:gridCol w="2362200"/>
                <a:gridCol w="5943600"/>
              </a:tblGrid>
              <a:tr h="381000">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Some risk-communication Myths and Realities</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hlink">
                        <a:alpha val="50000"/>
                      </a:schemeClr>
                    </a:solidFill>
                  </a:tcPr>
                </a:tc>
                <a:tc hMerge="1">
                  <a:txBody>
                    <a:bodyPr/>
                    <a:lstStyle/>
                    <a:p>
                      <a:endParaRPr lang="en-CA"/>
                    </a:p>
                  </a:txBody>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2800" b="1" i="0" u="none" strike="noStrike" cap="none" normalizeH="0" baseline="0" smtClean="0">
                          <a:ln>
                            <a:noFill/>
                          </a:ln>
                          <a:solidFill>
                            <a:srgbClr val="336699"/>
                          </a:solidFill>
                          <a:effectLst/>
                          <a:latin typeface="Verdana" pitchFamily="34" charset="0"/>
                        </a:rPr>
                        <a:t>MYTH</a:t>
                      </a:r>
                      <a:r>
                        <a:rPr kumimoji="0" lang="en-US" sz="2800" b="1" i="0" u="none" strike="noStrike" cap="none" normalizeH="0" baseline="0" smtClean="0">
                          <a:ln>
                            <a:noFill/>
                          </a:ln>
                          <a:solidFill>
                            <a:schemeClr val="folHlink"/>
                          </a:solidFill>
                          <a:effectLst/>
                          <a:latin typeface="Verdana" pitchFamily="34" charset="0"/>
                        </a:rPr>
                        <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2800" b="1" i="0" u="none" strike="noStrike" cap="none" normalizeH="0" baseline="0" dirty="0" smtClean="0">
                          <a:ln>
                            <a:noFill/>
                          </a:ln>
                          <a:solidFill>
                            <a:srgbClr val="336699"/>
                          </a:solidFill>
                          <a:effectLst/>
                          <a:latin typeface="Verdana" pitchFamily="34" charset="0"/>
                        </a:rPr>
                        <a:t>REALITY</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527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Verdana" pitchFamily="34" charset="0"/>
                        </a:rPr>
                        <a:t>Talking about risk will only alarm others.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Verdana" pitchFamily="34" charset="0"/>
                        </a:rPr>
                        <a:t>Experienced outsiders know there are risks, and if well communicated by CANADEM, they will be reassured.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7000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Verdana" pitchFamily="34" charset="0"/>
                        </a:rPr>
                        <a:t>Risk is too complicated to explain to others.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Verdana" pitchFamily="34" charset="0"/>
                        </a:rPr>
                        <a:t>IRM is based on common sense, and by using common language not techno-babble, CANADEM can explain CANADEM risk management to the public and other stakeholders.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7016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Risk communications is the job of the communications people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Verdana" pitchFamily="34" charset="0"/>
                        </a:rPr>
                        <a:t>Every CANADEM individual is part of IRM and can speak to their area of risk awareness and risk management. They may be the best spokesperson albeit with assistance and direction from senior management and communications people in order to retain a coherent CANADEM response.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r>
            </a:tbl>
          </a:graphicData>
        </a:graphic>
      </p:graphicFrame>
      <p:sp>
        <p:nvSpPr>
          <p:cNvPr id="62549" name="Rectangle 85"/>
          <p:cNvSpPr>
            <a:spLocks noChangeArrowheads="1"/>
          </p:cNvSpPr>
          <p:nvPr/>
        </p:nvSpPr>
        <p:spPr bwMode="auto">
          <a:xfrm>
            <a:off x="381000" y="5334000"/>
            <a:ext cx="8763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folHlink"/>
              </a:buClr>
              <a:buSzPct val="75000"/>
            </a:pPr>
            <a:r>
              <a:rPr lang="en-US" b="1" dirty="0">
                <a:solidFill>
                  <a:schemeClr val="folHlink"/>
                </a:solidFill>
              </a:rPr>
              <a:t>* </a:t>
            </a:r>
            <a:r>
              <a:rPr lang="en-US" sz="1400" dirty="0" smtClean="0"/>
              <a:t>These </a:t>
            </a:r>
            <a:r>
              <a:rPr lang="en-US" sz="1400" dirty="0"/>
              <a:t>myths stem from legitimate worries about risks inherent in any communications. </a:t>
            </a:r>
            <a:endParaRPr lang="en-US" sz="1400" dirty="0" smtClean="0"/>
          </a:p>
          <a:p>
            <a:pPr marL="342900">
              <a:spcBef>
                <a:spcPct val="20000"/>
              </a:spcBef>
              <a:buClr>
                <a:schemeClr val="folHlink"/>
              </a:buClr>
              <a:buSzPct val="75000"/>
            </a:pPr>
            <a:r>
              <a:rPr lang="en-US" sz="1400" dirty="0" smtClean="0"/>
              <a:t>But silence </a:t>
            </a:r>
            <a:r>
              <a:rPr lang="en-US" sz="1400" dirty="0"/>
              <a:t>when there should be </a:t>
            </a:r>
            <a:r>
              <a:rPr lang="en-US" sz="1400" dirty="0" smtClean="0"/>
              <a:t>communication and transparency </a:t>
            </a:r>
            <a:r>
              <a:rPr lang="en-US" sz="1400" dirty="0"/>
              <a:t>is a mistake. </a:t>
            </a:r>
            <a:endParaRPr lang="en-US" sz="1400" dirty="0" smtClean="0"/>
          </a:p>
          <a:p>
            <a:pPr marL="342900">
              <a:spcBef>
                <a:spcPct val="20000"/>
              </a:spcBef>
              <a:buClr>
                <a:schemeClr val="folHlink"/>
              </a:buClr>
              <a:buSzPct val="75000"/>
            </a:pPr>
            <a:r>
              <a:rPr lang="en-US" sz="1400" dirty="0" smtClean="0"/>
              <a:t>At the same time, </a:t>
            </a:r>
            <a:r>
              <a:rPr lang="en-US" sz="1400" dirty="0"/>
              <a:t>like </a:t>
            </a:r>
            <a:r>
              <a:rPr lang="en-US" sz="1400" dirty="0" smtClean="0"/>
              <a:t>diplomacy</a:t>
            </a:r>
            <a:r>
              <a:rPr lang="en-US" sz="1400" dirty="0"/>
              <a:t>, </a:t>
            </a:r>
            <a:r>
              <a:rPr lang="en-US" sz="1400" dirty="0" smtClean="0"/>
              <a:t>in some situations silence </a:t>
            </a:r>
            <a:r>
              <a:rPr lang="en-US" sz="1400" dirty="0"/>
              <a:t>is the right risk mitigation.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50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wipe(left)">
                                      <p:cBhvr>
                                        <p:cTn id="7" dur="2000"/>
                                        <p:tgtEl>
                                          <p:spTgt spid="62467">
                                            <p:txEl>
                                              <p:pRg st="0" end="0"/>
                                            </p:txEl>
                                          </p:spTgt>
                                        </p:tgtEl>
                                      </p:cBhvr>
                                    </p:animEffect>
                                  </p:childTnLst>
                                </p:cTn>
                              </p:par>
                            </p:childTnLst>
                          </p:cTn>
                        </p:par>
                        <p:par>
                          <p:cTn id="8" fill="hold">
                            <p:stCondLst>
                              <p:cond delay="3500"/>
                            </p:stCondLst>
                            <p:childTnLst>
                              <p:par>
                                <p:cTn id="9" presetID="22" presetClass="entr" presetSubtype="8" fill="hold" grpId="0" nodeType="after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animEffect transition="in" filter="wipe(left)">
                                      <p:cBhvr>
                                        <p:cTn id="11" dur="2000"/>
                                        <p:tgtEl>
                                          <p:spTgt spid="62467">
                                            <p:txEl>
                                              <p:pRg st="1" end="1"/>
                                            </p:txEl>
                                          </p:spTgt>
                                        </p:tgtEl>
                                      </p:cBhvr>
                                    </p:animEffect>
                                  </p:childTnLst>
                                </p:cTn>
                              </p:par>
                            </p:childTnLst>
                          </p:cTn>
                        </p:par>
                        <p:par>
                          <p:cTn id="12" fill="hold">
                            <p:stCondLst>
                              <p:cond delay="5500"/>
                            </p:stCondLst>
                            <p:childTnLst>
                              <p:par>
                                <p:cTn id="13" presetID="22" presetClass="entr" presetSubtype="8" fill="hold" grpId="0" nodeType="after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animEffect transition="in" filter="wipe(left)">
                                      <p:cBhvr>
                                        <p:cTn id="15" dur="2000"/>
                                        <p:tgtEl>
                                          <p:spTgt spid="62467">
                                            <p:txEl>
                                              <p:pRg st="2" end="2"/>
                                            </p:txEl>
                                          </p:spTgt>
                                        </p:tgtEl>
                                      </p:cBhvr>
                                    </p:animEffect>
                                  </p:childTnLst>
                                </p:cTn>
                              </p:par>
                            </p:childTnLst>
                          </p:cTn>
                        </p:par>
                        <p:par>
                          <p:cTn id="16" fill="hold">
                            <p:stCondLst>
                              <p:cond delay="7500"/>
                            </p:stCondLst>
                            <p:childTnLst>
                              <p:par>
                                <p:cTn id="17" presetID="22" presetClass="entr" presetSubtype="8" fill="hold" grpId="0" nodeType="afterEffect">
                                  <p:stCondLst>
                                    <p:cond delay="0"/>
                                  </p:stCondLst>
                                  <p:childTnLst>
                                    <p:set>
                                      <p:cBhvr>
                                        <p:cTn id="18" dur="1" fill="hold">
                                          <p:stCondLst>
                                            <p:cond delay="0"/>
                                          </p:stCondLst>
                                        </p:cTn>
                                        <p:tgtEl>
                                          <p:spTgt spid="62467">
                                            <p:txEl>
                                              <p:pRg st="3" end="3"/>
                                            </p:txEl>
                                          </p:spTgt>
                                        </p:tgtEl>
                                        <p:attrNameLst>
                                          <p:attrName>style.visibility</p:attrName>
                                        </p:attrNameLst>
                                      </p:cBhvr>
                                      <p:to>
                                        <p:strVal val="visible"/>
                                      </p:to>
                                    </p:set>
                                    <p:animEffect transition="in" filter="wipe(left)">
                                      <p:cBhvr>
                                        <p:cTn id="19" dur="2000"/>
                                        <p:tgtEl>
                                          <p:spTgt spid="62467">
                                            <p:txEl>
                                              <p:pRg st="3" end="3"/>
                                            </p:txEl>
                                          </p:spTgt>
                                        </p:tgtEl>
                                      </p:cBhvr>
                                    </p:animEffect>
                                  </p:childTnLst>
                                </p:cTn>
                              </p:par>
                            </p:childTnLst>
                          </p:cTn>
                        </p:par>
                        <p:par>
                          <p:cTn id="20" fill="hold">
                            <p:stCondLst>
                              <p:cond delay="9500"/>
                            </p:stCondLst>
                            <p:childTnLst>
                              <p:par>
                                <p:cTn id="21" presetID="22" presetClass="entr" presetSubtype="8" fill="hold" grpId="0" nodeType="afterEffect">
                                  <p:stCondLst>
                                    <p:cond delay="0"/>
                                  </p:stCondLst>
                                  <p:childTnLst>
                                    <p:set>
                                      <p:cBhvr>
                                        <p:cTn id="22" dur="1" fill="hold">
                                          <p:stCondLst>
                                            <p:cond delay="0"/>
                                          </p:stCondLst>
                                        </p:cTn>
                                        <p:tgtEl>
                                          <p:spTgt spid="62467">
                                            <p:txEl>
                                              <p:pRg st="4" end="4"/>
                                            </p:txEl>
                                          </p:spTgt>
                                        </p:tgtEl>
                                        <p:attrNameLst>
                                          <p:attrName>style.visibility</p:attrName>
                                        </p:attrNameLst>
                                      </p:cBhvr>
                                      <p:to>
                                        <p:strVal val="visible"/>
                                      </p:to>
                                    </p:set>
                                    <p:animEffect transition="in" filter="wipe(left)">
                                      <p:cBhvr>
                                        <p:cTn id="23" dur="2000"/>
                                        <p:tgtEl>
                                          <p:spTgt spid="62467">
                                            <p:txEl>
                                              <p:pRg st="4" end="4"/>
                                            </p:txEl>
                                          </p:spTgt>
                                        </p:tgtEl>
                                      </p:cBhvr>
                                    </p:animEffect>
                                  </p:childTnLst>
                                </p:cTn>
                              </p:par>
                            </p:childTnLst>
                          </p:cTn>
                        </p:par>
                        <p:par>
                          <p:cTn id="24" fill="hold">
                            <p:stCondLst>
                              <p:cond delay="11500"/>
                            </p:stCondLst>
                            <p:childTnLst>
                              <p:par>
                                <p:cTn id="25" presetID="22" presetClass="entr" presetSubtype="1" fill="hold" nodeType="afterEffect">
                                  <p:stCondLst>
                                    <p:cond delay="1500"/>
                                  </p:stCondLst>
                                  <p:childTnLst>
                                    <p:set>
                                      <p:cBhvr>
                                        <p:cTn id="26" dur="1" fill="hold">
                                          <p:stCondLst>
                                            <p:cond delay="0"/>
                                          </p:stCondLst>
                                        </p:cTn>
                                        <p:tgtEl>
                                          <p:spTgt spid="62553"/>
                                        </p:tgtEl>
                                        <p:attrNameLst>
                                          <p:attrName>style.visibility</p:attrName>
                                        </p:attrNameLst>
                                      </p:cBhvr>
                                      <p:to>
                                        <p:strVal val="visible"/>
                                      </p:to>
                                    </p:set>
                                    <p:animEffect transition="in" filter="wipe(up)">
                                      <p:cBhvr>
                                        <p:cTn id="27" dur="5000"/>
                                        <p:tgtEl>
                                          <p:spTgt spid="62553"/>
                                        </p:tgtEl>
                                      </p:cBhvr>
                                    </p:animEffect>
                                  </p:childTnLst>
                                </p:cTn>
                              </p:par>
                            </p:childTnLst>
                          </p:cTn>
                        </p:par>
                        <p:par>
                          <p:cTn id="28" fill="hold">
                            <p:stCondLst>
                              <p:cond delay="18000"/>
                            </p:stCondLst>
                            <p:childTnLst>
                              <p:par>
                                <p:cTn id="29" presetID="22" presetClass="entr" presetSubtype="8" fill="hold" grpId="0" nodeType="afterEffect">
                                  <p:stCondLst>
                                    <p:cond delay="4000"/>
                                  </p:stCondLst>
                                  <p:childTnLst>
                                    <p:set>
                                      <p:cBhvr>
                                        <p:cTn id="30" dur="1" fill="hold">
                                          <p:stCondLst>
                                            <p:cond delay="0"/>
                                          </p:stCondLst>
                                        </p:cTn>
                                        <p:tgtEl>
                                          <p:spTgt spid="62549">
                                            <p:txEl>
                                              <p:pRg st="0" end="0"/>
                                            </p:txEl>
                                          </p:spTgt>
                                        </p:tgtEl>
                                        <p:attrNameLst>
                                          <p:attrName>style.visibility</p:attrName>
                                        </p:attrNameLst>
                                      </p:cBhvr>
                                      <p:to>
                                        <p:strVal val="visible"/>
                                      </p:to>
                                    </p:set>
                                    <p:animEffect transition="in" filter="wipe(left)">
                                      <p:cBhvr>
                                        <p:cTn id="31" dur="3000"/>
                                        <p:tgtEl>
                                          <p:spTgt spid="62549">
                                            <p:txEl>
                                              <p:pRg st="0" end="0"/>
                                            </p:txEl>
                                          </p:spTgt>
                                        </p:tgtEl>
                                      </p:cBhvr>
                                    </p:animEffect>
                                  </p:childTnLst>
                                </p:cTn>
                              </p:par>
                            </p:childTnLst>
                          </p:cTn>
                        </p:par>
                        <p:par>
                          <p:cTn id="32" fill="hold">
                            <p:stCondLst>
                              <p:cond delay="25000"/>
                            </p:stCondLst>
                            <p:childTnLst>
                              <p:par>
                                <p:cTn id="33" presetID="22" presetClass="entr" presetSubtype="8" fill="hold" grpId="0" nodeType="afterEffect">
                                  <p:stCondLst>
                                    <p:cond delay="1000"/>
                                  </p:stCondLst>
                                  <p:childTnLst>
                                    <p:set>
                                      <p:cBhvr>
                                        <p:cTn id="34" dur="1" fill="hold">
                                          <p:stCondLst>
                                            <p:cond delay="0"/>
                                          </p:stCondLst>
                                        </p:cTn>
                                        <p:tgtEl>
                                          <p:spTgt spid="62549">
                                            <p:txEl>
                                              <p:pRg st="1" end="1"/>
                                            </p:txEl>
                                          </p:spTgt>
                                        </p:tgtEl>
                                        <p:attrNameLst>
                                          <p:attrName>style.visibility</p:attrName>
                                        </p:attrNameLst>
                                      </p:cBhvr>
                                      <p:to>
                                        <p:strVal val="visible"/>
                                      </p:to>
                                    </p:set>
                                    <p:animEffect transition="in" filter="wipe(left)">
                                      <p:cBhvr>
                                        <p:cTn id="35" dur="3000"/>
                                        <p:tgtEl>
                                          <p:spTgt spid="62549">
                                            <p:txEl>
                                              <p:pRg st="1" end="1"/>
                                            </p:txEl>
                                          </p:spTgt>
                                        </p:tgtEl>
                                      </p:cBhvr>
                                    </p:animEffect>
                                  </p:childTnLst>
                                </p:cTn>
                              </p:par>
                            </p:childTnLst>
                          </p:cTn>
                        </p:par>
                        <p:par>
                          <p:cTn id="36" fill="hold">
                            <p:stCondLst>
                              <p:cond delay="29000"/>
                            </p:stCondLst>
                            <p:childTnLst>
                              <p:par>
                                <p:cTn id="37" presetID="22" presetClass="entr" presetSubtype="8" fill="hold" grpId="0" nodeType="afterEffect">
                                  <p:stCondLst>
                                    <p:cond delay="1000"/>
                                  </p:stCondLst>
                                  <p:childTnLst>
                                    <p:set>
                                      <p:cBhvr>
                                        <p:cTn id="38" dur="1" fill="hold">
                                          <p:stCondLst>
                                            <p:cond delay="0"/>
                                          </p:stCondLst>
                                        </p:cTn>
                                        <p:tgtEl>
                                          <p:spTgt spid="62549">
                                            <p:txEl>
                                              <p:pRg st="2" end="2"/>
                                            </p:txEl>
                                          </p:spTgt>
                                        </p:tgtEl>
                                        <p:attrNameLst>
                                          <p:attrName>style.visibility</p:attrName>
                                        </p:attrNameLst>
                                      </p:cBhvr>
                                      <p:to>
                                        <p:strVal val="visible"/>
                                      </p:to>
                                    </p:set>
                                    <p:animEffect transition="in" filter="wipe(left)">
                                      <p:cBhvr>
                                        <p:cTn id="39" dur="3000"/>
                                        <p:tgtEl>
                                          <p:spTgt spid="625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uiExpand="1" build="p" bldLvl="2"/>
      <p:bldP spid="62549"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371"/>
            <a:ext cx="8162925" cy="1692771"/>
          </a:xfrm>
        </p:spPr>
        <p:txBody>
          <a:bodyPr/>
          <a:lstStyle/>
          <a:p>
            <a:pPr algn="ctr"/>
            <a:r>
              <a:rPr lang="en-CA" sz="3600" dirty="0" smtClean="0">
                <a:solidFill>
                  <a:srgbClr val="C00000"/>
                </a:solidFill>
              </a:rPr>
              <a:t>Emergency! Crisis! Death?!</a:t>
            </a:r>
            <a:br>
              <a:rPr lang="en-CA" sz="3600" dirty="0" smtClean="0">
                <a:solidFill>
                  <a:srgbClr val="C00000"/>
                </a:solidFill>
              </a:rPr>
            </a:br>
            <a:r>
              <a:rPr lang="en-CA" sz="3600" dirty="0" smtClean="0">
                <a:solidFill>
                  <a:srgbClr val="C00000"/>
                </a:solidFill>
              </a:rPr>
              <a:t/>
            </a:r>
            <a:br>
              <a:rPr lang="en-CA" sz="3600" dirty="0" smtClean="0">
                <a:solidFill>
                  <a:srgbClr val="C00000"/>
                </a:solidFill>
              </a:rPr>
            </a:br>
            <a:r>
              <a:rPr lang="en-CA" sz="3200" dirty="0" smtClean="0">
                <a:solidFill>
                  <a:srgbClr val="C00000"/>
                </a:solidFill>
              </a:rPr>
              <a:t>A </a:t>
            </a:r>
            <a:r>
              <a:rPr lang="en-CA" sz="3200" i="1" dirty="0" smtClean="0">
                <a:solidFill>
                  <a:srgbClr val="C00000"/>
                </a:solidFill>
              </a:rPr>
              <a:t>Risk Event </a:t>
            </a:r>
            <a:r>
              <a:rPr lang="en-CA" sz="3200" dirty="0" smtClean="0">
                <a:solidFill>
                  <a:srgbClr val="C00000"/>
                </a:solidFill>
              </a:rPr>
              <a:t>&amp; CANADEM Response</a:t>
            </a:r>
            <a:endParaRPr lang="en-CA" sz="3600" dirty="0">
              <a:solidFill>
                <a:srgbClr val="C00000"/>
              </a:solidFill>
            </a:endParaRPr>
          </a:p>
        </p:txBody>
      </p:sp>
      <p:sp>
        <p:nvSpPr>
          <p:cNvPr id="3" name="Content Placeholder 2"/>
          <p:cNvSpPr>
            <a:spLocks noGrp="1"/>
          </p:cNvSpPr>
          <p:nvPr>
            <p:ph idx="1"/>
          </p:nvPr>
        </p:nvSpPr>
        <p:spPr>
          <a:xfrm>
            <a:off x="762000" y="1905000"/>
            <a:ext cx="8381999" cy="4876800"/>
          </a:xfrm>
        </p:spPr>
        <p:txBody>
          <a:bodyPr/>
          <a:lstStyle/>
          <a:p>
            <a:pPr marL="0" indent="0">
              <a:buNone/>
            </a:pPr>
            <a:r>
              <a:rPr lang="en-US" sz="1600" dirty="0" smtClean="0"/>
              <a:t>Despite proper and sufficient risk prevention, bad things will happen,         what is called a </a:t>
            </a:r>
            <a:r>
              <a:rPr lang="en-US" sz="1600" i="1" dirty="0" smtClean="0"/>
              <a:t>risk event</a:t>
            </a:r>
            <a:r>
              <a:rPr lang="en-US" sz="1600" dirty="0" smtClean="0"/>
              <a:t>. </a:t>
            </a:r>
          </a:p>
          <a:p>
            <a:pPr marL="457200" indent="-457200">
              <a:buAutoNum type="arabicPeriod"/>
            </a:pPr>
            <a:r>
              <a:rPr lang="en-US" sz="1600" dirty="0" smtClean="0"/>
              <a:t>All staff should be aware of our current response protocols</a:t>
            </a:r>
          </a:p>
          <a:p>
            <a:pPr marL="457200" indent="-457200">
              <a:buAutoNum type="arabicPeriod"/>
            </a:pPr>
            <a:r>
              <a:rPr lang="en-US" sz="1600" dirty="0" smtClean="0"/>
              <a:t>When a </a:t>
            </a:r>
            <a:r>
              <a:rPr lang="en-US" sz="1600" i="1" dirty="0" smtClean="0"/>
              <a:t>risk event </a:t>
            </a:r>
            <a:r>
              <a:rPr lang="en-US" sz="1600" dirty="0" smtClean="0"/>
              <a:t>occurs, staff should immediately look at those protocols</a:t>
            </a:r>
          </a:p>
          <a:p>
            <a:pPr marL="0" indent="0">
              <a:buNone/>
            </a:pPr>
            <a:r>
              <a:rPr lang="en-US" sz="2000" b="1" dirty="0" smtClean="0">
                <a:solidFill>
                  <a:srgbClr val="C00000"/>
                </a:solidFill>
              </a:rPr>
              <a:t>See</a:t>
            </a:r>
            <a:r>
              <a:rPr lang="en-US" sz="2000" dirty="0" smtClean="0">
                <a:solidFill>
                  <a:srgbClr val="C00000"/>
                </a:solidFill>
              </a:rPr>
              <a:t>: </a:t>
            </a:r>
            <a:r>
              <a:rPr lang="en-US" sz="1400" b="1" i="1" dirty="0" smtClean="0"/>
              <a:t>2014-04 CANADEM </a:t>
            </a:r>
            <a:r>
              <a:rPr lang="en-US" sz="1400" b="1" i="1" dirty="0"/>
              <a:t>HQ Critical Incident Response </a:t>
            </a:r>
            <a:r>
              <a:rPr lang="en-US" sz="1400" b="1" i="1" dirty="0" smtClean="0"/>
              <a:t>Immediate Procedure</a:t>
            </a:r>
            <a:r>
              <a:rPr lang="en-US" sz="1400" i="1" dirty="0" smtClean="0"/>
              <a:t>:</a:t>
            </a:r>
            <a:r>
              <a:rPr lang="en-CA" sz="1400" i="1" dirty="0" smtClean="0"/>
              <a:t> </a:t>
            </a:r>
          </a:p>
          <a:p>
            <a:pPr marL="0" indent="0">
              <a:buNone/>
            </a:pPr>
            <a:r>
              <a:rPr lang="en-US" sz="1200" i="1" dirty="0" smtClean="0"/>
              <a:t>Z-drive/DOCTRINE and other core CANADEM Documents/2014-04 </a:t>
            </a:r>
            <a:r>
              <a:rPr lang="en-US" sz="1200" i="1" dirty="0"/>
              <a:t>CANADEM HQ Critical Incident Response Procedure.doc</a:t>
            </a:r>
            <a:endParaRPr lang="en-CA" sz="1400" i="1" dirty="0"/>
          </a:p>
          <a:p>
            <a:pPr marL="0" indent="0">
              <a:buNone/>
            </a:pPr>
            <a:endParaRPr lang="en-US" sz="1200" b="1" dirty="0" smtClean="0"/>
          </a:p>
          <a:p>
            <a:pPr marL="0" indent="0">
              <a:buNone/>
            </a:pPr>
            <a:r>
              <a:rPr lang="en-US" sz="2400" b="1" dirty="0" smtClean="0"/>
              <a:t>Throughout </a:t>
            </a:r>
            <a:r>
              <a:rPr lang="en-US" sz="2400" b="1" dirty="0"/>
              <a:t>initial and subsequent actions, the principles in order of priority are:</a:t>
            </a:r>
            <a:endParaRPr lang="en-CA" sz="2400" dirty="0"/>
          </a:p>
          <a:p>
            <a:pPr lvl="0"/>
            <a:r>
              <a:rPr lang="en-US" sz="1600" dirty="0"/>
              <a:t>Best interests of the victim and their immediate family</a:t>
            </a:r>
            <a:endParaRPr lang="en-CA" sz="1600" dirty="0"/>
          </a:p>
          <a:p>
            <a:pPr lvl="0"/>
            <a:r>
              <a:rPr lang="en-US" sz="1600" dirty="0"/>
              <a:t>Concern about other CANADEM staff/associates in the field</a:t>
            </a:r>
            <a:endParaRPr lang="en-CA" sz="1600" dirty="0"/>
          </a:p>
          <a:p>
            <a:pPr lvl="0"/>
            <a:r>
              <a:rPr lang="en-US" sz="1600" dirty="0"/>
              <a:t>Advancing optimum CANADEM </a:t>
            </a:r>
            <a:r>
              <a:rPr lang="en-US" sz="1600" dirty="0" smtClean="0"/>
              <a:t>and/or mission mitigation </a:t>
            </a:r>
            <a:r>
              <a:rPr lang="en-US" sz="1600" dirty="0"/>
              <a:t>measures </a:t>
            </a:r>
            <a:endParaRPr lang="en-CA" sz="1600" dirty="0"/>
          </a:p>
          <a:p>
            <a:pPr lvl="0"/>
            <a:r>
              <a:rPr lang="en-US" sz="1600" dirty="0"/>
              <a:t>Addressing CANADEM liabilities and </a:t>
            </a:r>
            <a:r>
              <a:rPr lang="en-US" sz="1600" dirty="0" smtClean="0"/>
              <a:t>risks</a:t>
            </a:r>
            <a:endParaRPr lang="en-CA" sz="1600" dirty="0"/>
          </a:p>
          <a:p>
            <a:pPr lvl="0"/>
            <a:r>
              <a:rPr lang="en-US" sz="1600" dirty="0"/>
              <a:t>Transparency with the media and public without infringing privacy issues</a:t>
            </a:r>
            <a:r>
              <a:rPr lang="en-US" sz="1600" dirty="0" smtClean="0"/>
              <a:t>.</a:t>
            </a:r>
          </a:p>
          <a:p>
            <a:pPr marL="0" lvl="0" indent="0">
              <a:buNone/>
            </a:pPr>
            <a:endParaRPr lang="en-CA" sz="1600" dirty="0"/>
          </a:p>
          <a:p>
            <a:pPr marL="0" indent="0">
              <a:buNone/>
            </a:pPr>
            <a:endParaRPr lang="en-CA" dirty="0"/>
          </a:p>
        </p:txBody>
      </p:sp>
      <p:sp>
        <p:nvSpPr>
          <p:cNvPr id="4" name="AutoShape 30"/>
          <p:cNvSpPr>
            <a:spLocks noChangeArrowheads="1"/>
          </p:cNvSpPr>
          <p:nvPr/>
        </p:nvSpPr>
        <p:spPr bwMode="auto">
          <a:xfrm>
            <a:off x="152400" y="76200"/>
            <a:ext cx="1219200" cy="990600"/>
          </a:xfrm>
          <a:prstGeom prst="irregularSeal1">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extLst>
      <p:ext uri="{BB962C8B-B14F-4D97-AF65-F5344CB8AC3E}">
        <p14:creationId xmlns:p14="http://schemas.microsoft.com/office/powerpoint/2010/main" val="115695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3000"/>
                                        <p:tgtEl>
                                          <p:spTgt spid="3">
                                            <p:txEl>
                                              <p:pRg st="0" end="0"/>
                                            </p:txEl>
                                          </p:spTgt>
                                        </p:tgtEl>
                                      </p:cBhvr>
                                    </p:animEffect>
                                  </p:childTnLst>
                                </p:cTn>
                              </p:par>
                            </p:childTnLst>
                          </p:cTn>
                        </p:par>
                        <p:par>
                          <p:cTn id="8" fill="hold">
                            <p:stCondLst>
                              <p:cond delay="4000"/>
                            </p:stCondLst>
                            <p:childTnLst>
                              <p:par>
                                <p:cTn id="9" presetID="22" presetClass="entr" presetSubtype="8" fill="hold" grpId="0" nodeType="afterEffect">
                                  <p:stCondLst>
                                    <p:cond delay="1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3000"/>
                                        <p:tgtEl>
                                          <p:spTgt spid="3">
                                            <p:txEl>
                                              <p:pRg st="1" end="1"/>
                                            </p:txEl>
                                          </p:spTgt>
                                        </p:tgtEl>
                                      </p:cBhvr>
                                    </p:animEffect>
                                  </p:childTnLst>
                                </p:cTn>
                              </p:par>
                            </p:childTnLst>
                          </p:cTn>
                        </p:par>
                        <p:par>
                          <p:cTn id="12" fill="hold">
                            <p:stCondLst>
                              <p:cond delay="8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3000"/>
                                        <p:tgtEl>
                                          <p:spTgt spid="3">
                                            <p:txEl>
                                              <p:pRg st="2" end="2"/>
                                            </p:txEl>
                                          </p:spTgt>
                                        </p:tgtEl>
                                      </p:cBhvr>
                                    </p:animEffect>
                                  </p:childTnLst>
                                </p:cTn>
                              </p:par>
                            </p:childTnLst>
                          </p:cTn>
                        </p:par>
                        <p:par>
                          <p:cTn id="16" fill="hold">
                            <p:stCondLst>
                              <p:cond delay="11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3000"/>
                                        <p:tgtEl>
                                          <p:spTgt spid="3">
                                            <p:txEl>
                                              <p:pRg st="3" end="3"/>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3000"/>
                                        <p:tgtEl>
                                          <p:spTgt spid="3">
                                            <p:txEl>
                                              <p:pRg st="4" end="4"/>
                                            </p:txEl>
                                          </p:spTgt>
                                        </p:tgtEl>
                                      </p:cBhvr>
                                    </p:animEffect>
                                  </p:childTnLst>
                                </p:cTn>
                              </p:par>
                            </p:childTnLst>
                          </p:cTn>
                        </p:par>
                        <p:par>
                          <p:cTn id="23" fill="hold">
                            <p:stCondLst>
                              <p:cond delay="14000"/>
                            </p:stCondLst>
                            <p:childTnLst>
                              <p:par>
                                <p:cTn id="24" presetID="22" presetClass="entr" presetSubtype="8" fill="hold" grpId="0" nodeType="afterEffect">
                                  <p:stCondLst>
                                    <p:cond delay="150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left)">
                                      <p:cBhvr>
                                        <p:cTn id="26" dur="3000"/>
                                        <p:tgtEl>
                                          <p:spTgt spid="3">
                                            <p:txEl>
                                              <p:pRg st="6" end="6"/>
                                            </p:txEl>
                                          </p:spTgt>
                                        </p:tgtEl>
                                      </p:cBhvr>
                                    </p:animEffect>
                                  </p:childTnLst>
                                </p:cTn>
                              </p:par>
                            </p:childTnLst>
                          </p:cTn>
                        </p:par>
                        <p:par>
                          <p:cTn id="27" fill="hold">
                            <p:stCondLst>
                              <p:cond delay="18500"/>
                            </p:stCondLst>
                            <p:childTnLst>
                              <p:par>
                                <p:cTn id="28" presetID="22" presetClass="entr" presetSubtype="8" fill="hold" grpId="0" nodeType="afterEffect">
                                  <p:stCondLst>
                                    <p:cond delay="100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3000"/>
                                        <p:tgtEl>
                                          <p:spTgt spid="3">
                                            <p:txEl>
                                              <p:pRg st="7" end="7"/>
                                            </p:txEl>
                                          </p:spTgt>
                                        </p:tgtEl>
                                      </p:cBhvr>
                                    </p:animEffect>
                                  </p:childTnLst>
                                </p:cTn>
                              </p:par>
                            </p:childTnLst>
                          </p:cTn>
                        </p:par>
                        <p:par>
                          <p:cTn id="31" fill="hold">
                            <p:stCondLst>
                              <p:cond delay="22500"/>
                            </p:stCondLst>
                            <p:childTnLst>
                              <p:par>
                                <p:cTn id="32" presetID="22" presetClass="entr" presetSubtype="8" fill="hold" grpId="0" nodeType="afterEffect">
                                  <p:stCondLst>
                                    <p:cond delay="100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ipe(left)">
                                      <p:cBhvr>
                                        <p:cTn id="34" dur="3000"/>
                                        <p:tgtEl>
                                          <p:spTgt spid="3">
                                            <p:txEl>
                                              <p:pRg st="8" end="8"/>
                                            </p:txEl>
                                          </p:spTgt>
                                        </p:tgtEl>
                                      </p:cBhvr>
                                    </p:animEffect>
                                  </p:childTnLst>
                                </p:cTn>
                              </p:par>
                            </p:childTnLst>
                          </p:cTn>
                        </p:par>
                        <p:par>
                          <p:cTn id="35" fill="hold">
                            <p:stCondLst>
                              <p:cond delay="26500"/>
                            </p:stCondLst>
                            <p:childTnLst>
                              <p:par>
                                <p:cTn id="36" presetID="22" presetClass="entr" presetSubtype="8" fill="hold" grpId="0" nodeType="after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wipe(left)">
                                      <p:cBhvr>
                                        <p:cTn id="38" dur="3000"/>
                                        <p:tgtEl>
                                          <p:spTgt spid="3">
                                            <p:txEl>
                                              <p:pRg st="9" end="9"/>
                                            </p:txEl>
                                          </p:spTgt>
                                        </p:tgtEl>
                                      </p:cBhvr>
                                    </p:animEffect>
                                  </p:childTnLst>
                                </p:cTn>
                              </p:par>
                            </p:childTnLst>
                          </p:cTn>
                        </p:par>
                        <p:par>
                          <p:cTn id="39" fill="hold">
                            <p:stCondLst>
                              <p:cond delay="29500"/>
                            </p:stCondLst>
                            <p:childTnLst>
                              <p:par>
                                <p:cTn id="40" presetID="22" presetClass="entr" presetSubtype="8" fill="hold" grpId="0" nodeType="after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left)">
                                      <p:cBhvr>
                                        <p:cTn id="42" dur="3000"/>
                                        <p:tgtEl>
                                          <p:spTgt spid="3">
                                            <p:txEl>
                                              <p:pRg st="10" end="10"/>
                                            </p:txEl>
                                          </p:spTgt>
                                        </p:tgtEl>
                                      </p:cBhvr>
                                    </p:animEffect>
                                  </p:childTnLst>
                                </p:cTn>
                              </p:par>
                            </p:childTnLst>
                          </p:cTn>
                        </p:par>
                        <p:par>
                          <p:cTn id="43" fill="hold">
                            <p:stCondLst>
                              <p:cond delay="32500"/>
                            </p:stCondLst>
                            <p:childTnLst>
                              <p:par>
                                <p:cTn id="44" presetID="22" presetClass="entr" presetSubtype="8" fill="hold" grpId="0" nodeType="after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wipe(left)">
                                      <p:cBhvr>
                                        <p:cTn id="46" dur="3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5227"/>
            <a:ext cx="8272462" cy="1138773"/>
          </a:xfrm>
        </p:spPr>
        <p:txBody>
          <a:bodyPr/>
          <a:lstStyle/>
          <a:p>
            <a:r>
              <a:rPr lang="en-CA" sz="3200" b="1" dirty="0" smtClean="0"/>
              <a:t>CANADEM </a:t>
            </a:r>
            <a:br>
              <a:rPr lang="en-CA" sz="3200" b="1" dirty="0" smtClean="0"/>
            </a:br>
            <a:r>
              <a:rPr lang="en-CA" sz="3600" b="1" dirty="0" smtClean="0"/>
              <a:t>Critical Incident Fan-Out</a:t>
            </a:r>
            <a:endParaRPr lang="en-CA" sz="3600" b="1" dirty="0"/>
          </a:p>
        </p:txBody>
      </p:sp>
      <p:sp>
        <p:nvSpPr>
          <p:cNvPr id="4" name="TextBox 3"/>
          <p:cNvSpPr txBox="1"/>
          <p:nvPr/>
        </p:nvSpPr>
        <p:spPr>
          <a:xfrm>
            <a:off x="609600" y="3505200"/>
            <a:ext cx="922047" cy="461665"/>
          </a:xfrm>
          <a:prstGeom prst="rect">
            <a:avLst/>
          </a:prstGeom>
          <a:noFill/>
        </p:spPr>
        <p:txBody>
          <a:bodyPr wrap="none" rtlCol="0">
            <a:spAutoFit/>
          </a:bodyPr>
          <a:lstStyle/>
          <a:p>
            <a:r>
              <a:rPr lang="en-CA" b="1" dirty="0" smtClean="0"/>
              <a:t>YOU</a:t>
            </a:r>
            <a:endParaRPr lang="en-CA" b="1" dirty="0"/>
          </a:p>
        </p:txBody>
      </p:sp>
      <p:sp>
        <p:nvSpPr>
          <p:cNvPr id="5" name="TextBox 4"/>
          <p:cNvSpPr txBox="1"/>
          <p:nvPr/>
        </p:nvSpPr>
        <p:spPr>
          <a:xfrm>
            <a:off x="5319428" y="3253025"/>
            <a:ext cx="1933543" cy="400110"/>
          </a:xfrm>
          <a:prstGeom prst="rect">
            <a:avLst/>
          </a:prstGeom>
          <a:noFill/>
        </p:spPr>
        <p:txBody>
          <a:bodyPr wrap="none" rtlCol="0">
            <a:spAutoFit/>
          </a:bodyPr>
          <a:lstStyle/>
          <a:p>
            <a:r>
              <a:rPr lang="en-CA" sz="2000" dirty="0" smtClean="0"/>
              <a:t>Email all staff</a:t>
            </a:r>
            <a:endParaRPr lang="en-CA" sz="2000" dirty="0"/>
          </a:p>
        </p:txBody>
      </p:sp>
      <p:sp>
        <p:nvSpPr>
          <p:cNvPr id="6" name="TextBox 5"/>
          <p:cNvSpPr txBox="1"/>
          <p:nvPr/>
        </p:nvSpPr>
        <p:spPr>
          <a:xfrm>
            <a:off x="5257800" y="5105400"/>
            <a:ext cx="3688830" cy="400110"/>
          </a:xfrm>
          <a:prstGeom prst="rect">
            <a:avLst/>
          </a:prstGeom>
          <a:noFill/>
        </p:spPr>
        <p:txBody>
          <a:bodyPr wrap="none" rtlCol="0">
            <a:spAutoFit/>
          </a:bodyPr>
          <a:lstStyle/>
          <a:p>
            <a:r>
              <a:rPr lang="en-CA" sz="2000" dirty="0" smtClean="0"/>
              <a:t>Put out initial press release</a:t>
            </a:r>
            <a:endParaRPr lang="en-CA" sz="2000" dirty="0"/>
          </a:p>
        </p:txBody>
      </p:sp>
      <p:sp>
        <p:nvSpPr>
          <p:cNvPr id="7" name="TextBox 6"/>
          <p:cNvSpPr txBox="1"/>
          <p:nvPr/>
        </p:nvSpPr>
        <p:spPr>
          <a:xfrm>
            <a:off x="5319428" y="3714690"/>
            <a:ext cx="1550233" cy="400110"/>
          </a:xfrm>
          <a:prstGeom prst="rect">
            <a:avLst/>
          </a:prstGeom>
          <a:noFill/>
        </p:spPr>
        <p:txBody>
          <a:bodyPr wrap="none" rtlCol="0">
            <a:spAutoFit/>
          </a:bodyPr>
          <a:lstStyle/>
          <a:p>
            <a:r>
              <a:rPr lang="en-CA" sz="2000" dirty="0" smtClean="0"/>
              <a:t>Call Randy</a:t>
            </a:r>
            <a:endParaRPr lang="en-CA" sz="2000" dirty="0"/>
          </a:p>
        </p:txBody>
      </p:sp>
      <p:sp>
        <p:nvSpPr>
          <p:cNvPr id="8" name="TextBox 7"/>
          <p:cNvSpPr txBox="1"/>
          <p:nvPr/>
        </p:nvSpPr>
        <p:spPr>
          <a:xfrm>
            <a:off x="2576474" y="4805306"/>
            <a:ext cx="1257075" cy="461665"/>
          </a:xfrm>
          <a:prstGeom prst="rect">
            <a:avLst/>
          </a:prstGeom>
          <a:noFill/>
        </p:spPr>
        <p:txBody>
          <a:bodyPr wrap="none" rtlCol="0">
            <a:spAutoFit/>
          </a:bodyPr>
          <a:lstStyle/>
          <a:p>
            <a:r>
              <a:rPr lang="en-CA" dirty="0" smtClean="0"/>
              <a:t>Call Jill</a:t>
            </a:r>
            <a:endParaRPr lang="en-CA" dirty="0"/>
          </a:p>
        </p:txBody>
      </p:sp>
      <p:sp>
        <p:nvSpPr>
          <p:cNvPr id="9" name="TextBox 8"/>
          <p:cNvSpPr txBox="1"/>
          <p:nvPr/>
        </p:nvSpPr>
        <p:spPr>
          <a:xfrm>
            <a:off x="2446371" y="3420491"/>
            <a:ext cx="2234907" cy="461665"/>
          </a:xfrm>
          <a:prstGeom prst="rect">
            <a:avLst/>
          </a:prstGeom>
          <a:noFill/>
        </p:spPr>
        <p:txBody>
          <a:bodyPr wrap="none" rtlCol="0">
            <a:spAutoFit/>
          </a:bodyPr>
          <a:lstStyle/>
          <a:p>
            <a:r>
              <a:rPr lang="en-CA" dirty="0" smtClean="0"/>
              <a:t>Call Christine</a:t>
            </a:r>
            <a:endParaRPr lang="en-CA" dirty="0"/>
          </a:p>
        </p:txBody>
      </p:sp>
      <p:sp>
        <p:nvSpPr>
          <p:cNvPr id="10" name="TextBox 9"/>
          <p:cNvSpPr txBox="1"/>
          <p:nvPr/>
        </p:nvSpPr>
        <p:spPr>
          <a:xfrm>
            <a:off x="2451986" y="2209800"/>
            <a:ext cx="1506053" cy="461665"/>
          </a:xfrm>
          <a:prstGeom prst="rect">
            <a:avLst/>
          </a:prstGeom>
          <a:noFill/>
        </p:spPr>
        <p:txBody>
          <a:bodyPr wrap="none" rtlCol="0">
            <a:spAutoFit/>
          </a:bodyPr>
          <a:lstStyle/>
          <a:p>
            <a:r>
              <a:rPr lang="en-CA" dirty="0" smtClean="0"/>
              <a:t>Call Paul</a:t>
            </a:r>
            <a:endParaRPr lang="en-CA" dirty="0"/>
          </a:p>
        </p:txBody>
      </p:sp>
      <p:sp>
        <p:nvSpPr>
          <p:cNvPr id="11" name="TextBox 10"/>
          <p:cNvSpPr txBox="1"/>
          <p:nvPr/>
        </p:nvSpPr>
        <p:spPr>
          <a:xfrm>
            <a:off x="5319428" y="2057400"/>
            <a:ext cx="2015295" cy="400110"/>
          </a:xfrm>
          <a:prstGeom prst="rect">
            <a:avLst/>
          </a:prstGeom>
          <a:noFill/>
        </p:spPr>
        <p:txBody>
          <a:bodyPr wrap="none" rtlCol="0">
            <a:spAutoFit/>
          </a:bodyPr>
          <a:lstStyle/>
          <a:p>
            <a:r>
              <a:rPr lang="en-CA" sz="2000" dirty="0" smtClean="0"/>
              <a:t>Contact Board</a:t>
            </a:r>
            <a:endParaRPr lang="en-CA" sz="2000" dirty="0"/>
          </a:p>
        </p:txBody>
      </p:sp>
      <p:sp>
        <p:nvSpPr>
          <p:cNvPr id="12" name="TextBox 11"/>
          <p:cNvSpPr txBox="1"/>
          <p:nvPr/>
        </p:nvSpPr>
        <p:spPr>
          <a:xfrm>
            <a:off x="5319428" y="4629090"/>
            <a:ext cx="2892138" cy="400110"/>
          </a:xfrm>
          <a:prstGeom prst="rect">
            <a:avLst/>
          </a:prstGeom>
          <a:noFill/>
        </p:spPr>
        <p:txBody>
          <a:bodyPr wrap="none" rtlCol="0">
            <a:spAutoFit/>
          </a:bodyPr>
          <a:lstStyle/>
          <a:p>
            <a:r>
              <a:rPr lang="en-CA" sz="2000" dirty="0" smtClean="0"/>
              <a:t>Contact Field Mission</a:t>
            </a:r>
            <a:endParaRPr lang="en-CA" sz="2000" dirty="0"/>
          </a:p>
        </p:txBody>
      </p:sp>
      <p:cxnSp>
        <p:nvCxnSpPr>
          <p:cNvPr id="14" name="Straight Arrow Connector 13"/>
          <p:cNvCxnSpPr>
            <a:stCxn id="4" idx="3"/>
            <a:endCxn id="10" idx="1"/>
          </p:cNvCxnSpPr>
          <p:nvPr/>
        </p:nvCxnSpPr>
        <p:spPr bwMode="auto">
          <a:xfrm flipV="1">
            <a:off x="1531647" y="2440633"/>
            <a:ext cx="920339" cy="1295400"/>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p:cNvCxnSpPr>
            <a:stCxn id="4" idx="3"/>
            <a:endCxn id="9" idx="1"/>
          </p:cNvCxnSpPr>
          <p:nvPr/>
        </p:nvCxnSpPr>
        <p:spPr bwMode="auto">
          <a:xfrm flipV="1">
            <a:off x="1531647" y="3651324"/>
            <a:ext cx="914724" cy="84709"/>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a:stCxn id="4" idx="3"/>
            <a:endCxn id="8" idx="1"/>
          </p:cNvCxnSpPr>
          <p:nvPr/>
        </p:nvCxnSpPr>
        <p:spPr bwMode="auto">
          <a:xfrm>
            <a:off x="1531647" y="3736033"/>
            <a:ext cx="1044827" cy="1300106"/>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stCxn id="10" idx="3"/>
            <a:endCxn id="11" idx="1"/>
          </p:cNvCxnSpPr>
          <p:nvPr/>
        </p:nvCxnSpPr>
        <p:spPr bwMode="auto">
          <a:xfrm flipV="1">
            <a:off x="3958039" y="2257455"/>
            <a:ext cx="1361389" cy="183178"/>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p:cNvCxnSpPr>
            <a:stCxn id="9" idx="3"/>
            <a:endCxn id="5" idx="1"/>
          </p:cNvCxnSpPr>
          <p:nvPr/>
        </p:nvCxnSpPr>
        <p:spPr bwMode="auto">
          <a:xfrm flipV="1">
            <a:off x="4681278" y="3453080"/>
            <a:ext cx="638150" cy="198244"/>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a:stCxn id="9" idx="3"/>
            <a:endCxn id="7" idx="1"/>
          </p:cNvCxnSpPr>
          <p:nvPr/>
        </p:nvCxnSpPr>
        <p:spPr bwMode="auto">
          <a:xfrm>
            <a:off x="4681278" y="3651324"/>
            <a:ext cx="638150" cy="263421"/>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p:cNvCxnSpPr>
            <a:stCxn id="8" idx="3"/>
            <a:endCxn id="6" idx="1"/>
          </p:cNvCxnSpPr>
          <p:nvPr/>
        </p:nvCxnSpPr>
        <p:spPr bwMode="auto">
          <a:xfrm>
            <a:off x="3833549" y="5036139"/>
            <a:ext cx="1424251" cy="269316"/>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p:cNvCxnSpPr>
            <a:stCxn id="8" idx="3"/>
            <a:endCxn id="12" idx="1"/>
          </p:cNvCxnSpPr>
          <p:nvPr/>
        </p:nvCxnSpPr>
        <p:spPr bwMode="auto">
          <a:xfrm flipV="1">
            <a:off x="3833549" y="4829145"/>
            <a:ext cx="1485879" cy="206994"/>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p:cNvSpPr txBox="1"/>
          <p:nvPr/>
        </p:nvSpPr>
        <p:spPr>
          <a:xfrm>
            <a:off x="1001761" y="5562600"/>
            <a:ext cx="8142239" cy="1292662"/>
          </a:xfrm>
          <a:prstGeom prst="rect">
            <a:avLst/>
          </a:prstGeom>
          <a:noFill/>
        </p:spPr>
        <p:txBody>
          <a:bodyPr wrap="square" rtlCol="0">
            <a:spAutoFit/>
          </a:bodyPr>
          <a:lstStyle/>
          <a:p>
            <a:r>
              <a:rPr lang="en-CA" sz="1600" dirty="0" smtClean="0"/>
              <a:t>As per CANADEM’s </a:t>
            </a:r>
            <a:r>
              <a:rPr lang="en-CA" sz="1600" i="1" dirty="0" smtClean="0"/>
              <a:t>Integrated Risk Management</a:t>
            </a:r>
            <a:r>
              <a:rPr lang="en-CA" sz="1600" dirty="0" smtClean="0"/>
              <a:t>, any CANADEM staffer hearing of a critical incident will: </a:t>
            </a:r>
          </a:p>
          <a:p>
            <a:pPr marL="228600" indent="-228600">
              <a:buAutoNum type="arabicPeriod"/>
            </a:pPr>
            <a:r>
              <a:rPr lang="en-CA" sz="1600" dirty="0" smtClean="0"/>
              <a:t>assume that nobody else is aware of it; and </a:t>
            </a:r>
          </a:p>
          <a:p>
            <a:pPr marL="228600" indent="-228600">
              <a:buAutoNum type="arabicPeriod"/>
            </a:pPr>
            <a:r>
              <a:rPr lang="en-CA" sz="1600" dirty="0" smtClean="0"/>
              <a:t>take the immediate initiative of calling </a:t>
            </a:r>
            <a:r>
              <a:rPr lang="en-CA" sz="1600" dirty="0" err="1" smtClean="0"/>
              <a:t>Paul+Christine+Jill</a:t>
            </a:r>
            <a:endParaRPr lang="en-CA" sz="1600" dirty="0" smtClean="0"/>
          </a:p>
          <a:p>
            <a:r>
              <a:rPr lang="en-CA" sz="1400" dirty="0" smtClean="0"/>
              <a:t>(see CANADEM HQ Critical Incident Response Immediate Procedure on z-drive)</a:t>
            </a:r>
            <a:endParaRPr lang="en-CA" sz="1400" dirty="0"/>
          </a:p>
        </p:txBody>
      </p:sp>
      <p:cxnSp>
        <p:nvCxnSpPr>
          <p:cNvPr id="22" name="Straight Arrow Connector 21"/>
          <p:cNvCxnSpPr>
            <a:stCxn id="3" idx="1"/>
            <a:endCxn id="4" idx="2"/>
          </p:cNvCxnSpPr>
          <p:nvPr/>
        </p:nvCxnSpPr>
        <p:spPr bwMode="auto">
          <a:xfrm rot="10800000" flipH="1">
            <a:off x="1001760" y="3966865"/>
            <a:ext cx="68863" cy="2242066"/>
          </a:xfrm>
          <a:prstGeom prst="curvedConnector4">
            <a:avLst>
              <a:gd name="adj1" fmla="val -527649"/>
              <a:gd name="adj2" fmla="val 58833"/>
            </a:avLst>
          </a:prstGeom>
          <a:solidFill>
            <a:schemeClr val="accent1"/>
          </a:solidFill>
          <a:ln w="73025" cap="flat" cmpd="sng" algn="ctr">
            <a:solidFill>
              <a:srgbClr val="00206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5333999" y="2495490"/>
            <a:ext cx="3382529" cy="400110"/>
          </a:xfrm>
          <a:prstGeom prst="rect">
            <a:avLst/>
          </a:prstGeom>
          <a:noFill/>
        </p:spPr>
        <p:txBody>
          <a:bodyPr wrap="none" rtlCol="0">
            <a:spAutoFit/>
          </a:bodyPr>
          <a:lstStyle/>
          <a:p>
            <a:r>
              <a:rPr lang="en-CA" sz="2000" dirty="0" smtClean="0"/>
              <a:t>Convene Response Team</a:t>
            </a:r>
            <a:endParaRPr lang="en-CA" sz="2000" dirty="0"/>
          </a:p>
        </p:txBody>
      </p:sp>
      <p:cxnSp>
        <p:nvCxnSpPr>
          <p:cNvPr id="24" name="Straight Arrow Connector 23"/>
          <p:cNvCxnSpPr>
            <a:stCxn id="10" idx="3"/>
            <a:endCxn id="23" idx="1"/>
          </p:cNvCxnSpPr>
          <p:nvPr/>
        </p:nvCxnSpPr>
        <p:spPr bwMode="auto">
          <a:xfrm>
            <a:off x="3958039" y="2440633"/>
            <a:ext cx="1375960" cy="254912"/>
          </a:xfrm>
          <a:prstGeom prst="straightConnector1">
            <a:avLst/>
          </a:prstGeom>
          <a:solidFill>
            <a:schemeClr val="accent1"/>
          </a:solidFill>
          <a:ln w="381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554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par>
                          <p:cTn id="8" fill="hold">
                            <p:stCondLst>
                              <p:cond delay="2500"/>
                            </p:stCondLst>
                            <p:childTnLst>
                              <p:par>
                                <p:cTn id="9" presetID="22" presetClass="entr" presetSubtype="8"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2000"/>
                                        <p:tgtEl>
                                          <p:spTgt spid="3">
                                            <p:txEl>
                                              <p:pRg st="1" end="1"/>
                                            </p:txEl>
                                          </p:spTgt>
                                        </p:tgtEl>
                                      </p:cBhvr>
                                    </p:animEffect>
                                  </p:childTnLst>
                                </p:cTn>
                              </p:par>
                            </p:childTnLst>
                          </p:cTn>
                        </p:par>
                        <p:par>
                          <p:cTn id="12" fill="hold">
                            <p:stCondLst>
                              <p:cond delay="5000"/>
                            </p:stCondLst>
                            <p:childTnLst>
                              <p:par>
                                <p:cTn id="13" presetID="22" presetClass="entr" presetSubtype="8"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2000"/>
                                        <p:tgtEl>
                                          <p:spTgt spid="3">
                                            <p:txEl>
                                              <p:pRg st="2" end="2"/>
                                            </p:txEl>
                                          </p:spTgt>
                                        </p:tgtEl>
                                      </p:cBhvr>
                                    </p:animEffect>
                                  </p:childTnLst>
                                </p:cTn>
                              </p:par>
                            </p:childTnLst>
                          </p:cTn>
                        </p:par>
                        <p:par>
                          <p:cTn id="16" fill="hold">
                            <p:stCondLst>
                              <p:cond delay="7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2000"/>
                                        <p:tgtEl>
                                          <p:spTgt spid="3">
                                            <p:txEl>
                                              <p:pRg st="3" end="3"/>
                                            </p:txEl>
                                          </p:spTgt>
                                        </p:tgtEl>
                                      </p:cBhvr>
                                    </p:animEffect>
                                  </p:childTnLst>
                                </p:cTn>
                              </p:par>
                            </p:childTnLst>
                          </p:cTn>
                        </p:par>
                        <p:par>
                          <p:cTn id="20" fill="hold">
                            <p:stCondLst>
                              <p:cond delay="9500"/>
                            </p:stCondLst>
                            <p:childTnLst>
                              <p:par>
                                <p:cTn id="21" presetID="22" presetClass="entr" presetSubtype="4" fill="hold" nodeType="afterEffect">
                                  <p:stCondLst>
                                    <p:cond delay="1500"/>
                                  </p:stCondLst>
                                  <p:childTnLst>
                                    <p:set>
                                      <p:cBhvr>
                                        <p:cTn id="22" dur="1" fill="hold">
                                          <p:stCondLst>
                                            <p:cond delay="0"/>
                                          </p:stCondLst>
                                        </p:cTn>
                                        <p:tgtEl>
                                          <p:spTgt spid="22"/>
                                        </p:tgtEl>
                                        <p:attrNameLst>
                                          <p:attrName>style.visibility</p:attrName>
                                        </p:attrNameLst>
                                      </p:cBhvr>
                                      <p:to>
                                        <p:strVal val="visible"/>
                                      </p:to>
                                    </p:set>
                                    <p:animEffect transition="in" filter="wipe(down)">
                                      <p:cBhvr>
                                        <p:cTn id="23" dur="2000"/>
                                        <p:tgtEl>
                                          <p:spTgt spid="22"/>
                                        </p:tgtEl>
                                      </p:cBhvr>
                                    </p:animEffect>
                                  </p:childTnLst>
                                </p:cTn>
                              </p:par>
                            </p:childTnLst>
                          </p:cTn>
                        </p:par>
                        <p:par>
                          <p:cTn id="24" fill="hold">
                            <p:stCondLst>
                              <p:cond delay="13000"/>
                            </p:stCondLst>
                            <p:childTnLst>
                              <p:par>
                                <p:cTn id="25" presetID="22" presetClass="entr" presetSubtype="8"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1000"/>
                                        <p:tgtEl>
                                          <p:spTgt spid="4"/>
                                        </p:tgtEl>
                                      </p:cBhvr>
                                    </p:animEffect>
                                  </p:childTnLst>
                                </p:cTn>
                              </p:par>
                            </p:childTnLst>
                          </p:cTn>
                        </p:par>
                        <p:par>
                          <p:cTn id="28" fill="hold">
                            <p:stCondLst>
                              <p:cond delay="14000"/>
                            </p:stCondLst>
                            <p:childTnLst>
                              <p:par>
                                <p:cTn id="29" presetID="22" presetClass="entr" presetSubtype="8"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1000"/>
                                        <p:tgtEl>
                                          <p:spTgt spid="14"/>
                                        </p:tgtEl>
                                      </p:cBhvr>
                                    </p:animEffect>
                                  </p:childTnLst>
                                </p:cTn>
                              </p:par>
                            </p:childTnLst>
                          </p:cTn>
                        </p:par>
                        <p:par>
                          <p:cTn id="32" fill="hold">
                            <p:stCondLst>
                              <p:cond delay="15000"/>
                            </p:stCondLst>
                            <p:childTnLst>
                              <p:par>
                                <p:cTn id="33" presetID="22" presetClass="entr" presetSubtype="8"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1000"/>
                                        <p:tgtEl>
                                          <p:spTgt spid="10"/>
                                        </p:tgtEl>
                                      </p:cBhvr>
                                    </p:animEffect>
                                  </p:childTnLst>
                                </p:cTn>
                              </p:par>
                            </p:childTnLst>
                          </p:cTn>
                        </p:par>
                        <p:par>
                          <p:cTn id="36" fill="hold">
                            <p:stCondLst>
                              <p:cond delay="1600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1000"/>
                                        <p:tgtEl>
                                          <p:spTgt spid="15"/>
                                        </p:tgtEl>
                                      </p:cBhvr>
                                    </p:animEffect>
                                  </p:childTnLst>
                                </p:cTn>
                              </p:par>
                            </p:childTnLst>
                          </p:cTn>
                        </p:par>
                        <p:par>
                          <p:cTn id="40" fill="hold">
                            <p:stCondLst>
                              <p:cond delay="17000"/>
                            </p:stCondLst>
                            <p:childTnLst>
                              <p:par>
                                <p:cTn id="41" presetID="22" presetClass="entr" presetSubtype="8"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left)">
                                      <p:cBhvr>
                                        <p:cTn id="43" dur="1000"/>
                                        <p:tgtEl>
                                          <p:spTgt spid="9"/>
                                        </p:tgtEl>
                                      </p:cBhvr>
                                    </p:animEffect>
                                  </p:childTnLst>
                                </p:cTn>
                              </p:par>
                            </p:childTnLst>
                          </p:cTn>
                        </p:par>
                        <p:par>
                          <p:cTn id="44" fill="hold">
                            <p:stCondLst>
                              <p:cond delay="18000"/>
                            </p:stCondLst>
                            <p:childTnLst>
                              <p:par>
                                <p:cTn id="45" presetID="22" presetClass="entr" presetSubtype="8" fill="hold"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1000"/>
                                        <p:tgtEl>
                                          <p:spTgt spid="16"/>
                                        </p:tgtEl>
                                      </p:cBhvr>
                                    </p:animEffect>
                                  </p:childTnLst>
                                </p:cTn>
                              </p:par>
                            </p:childTnLst>
                          </p:cTn>
                        </p:par>
                        <p:par>
                          <p:cTn id="48" fill="hold">
                            <p:stCondLst>
                              <p:cond delay="19000"/>
                            </p:stCondLst>
                            <p:childTnLst>
                              <p:par>
                                <p:cTn id="49" presetID="22" presetClass="entr" presetSubtype="8"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left)">
                                      <p:cBhvr>
                                        <p:cTn id="51" dur="1000"/>
                                        <p:tgtEl>
                                          <p:spTgt spid="8"/>
                                        </p:tgtEl>
                                      </p:cBhvr>
                                    </p:animEffect>
                                  </p:childTnLst>
                                </p:cTn>
                              </p:par>
                            </p:childTnLst>
                          </p:cTn>
                        </p:par>
                        <p:par>
                          <p:cTn id="52" fill="hold">
                            <p:stCondLst>
                              <p:cond delay="20000"/>
                            </p:stCondLst>
                            <p:childTnLst>
                              <p:par>
                                <p:cTn id="53" presetID="22" presetClass="entr" presetSubtype="8" fill="hold"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left)">
                                      <p:cBhvr>
                                        <p:cTn id="55" dur="1000"/>
                                        <p:tgtEl>
                                          <p:spTgt spid="17"/>
                                        </p:tgtEl>
                                      </p:cBhvr>
                                    </p:animEffect>
                                  </p:childTnLst>
                                </p:cTn>
                              </p:par>
                            </p:childTnLst>
                          </p:cTn>
                        </p:par>
                        <p:par>
                          <p:cTn id="56" fill="hold">
                            <p:stCondLst>
                              <p:cond delay="21000"/>
                            </p:stCondLst>
                            <p:childTnLst>
                              <p:par>
                                <p:cTn id="57" presetID="22" presetClass="entr" presetSubtype="8"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left)">
                                      <p:cBhvr>
                                        <p:cTn id="59" dur="1000"/>
                                        <p:tgtEl>
                                          <p:spTgt spid="11"/>
                                        </p:tgtEl>
                                      </p:cBhvr>
                                    </p:animEffect>
                                  </p:childTnLst>
                                </p:cTn>
                              </p:par>
                            </p:childTnLst>
                          </p:cTn>
                        </p:par>
                        <p:par>
                          <p:cTn id="60" fill="hold">
                            <p:stCondLst>
                              <p:cond delay="22000"/>
                            </p:stCondLst>
                            <p:childTnLst>
                              <p:par>
                                <p:cTn id="61" presetID="22" presetClass="entr" presetSubtype="8" fill="hold"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left)">
                                      <p:cBhvr>
                                        <p:cTn id="63" dur="1000"/>
                                        <p:tgtEl>
                                          <p:spTgt spid="24"/>
                                        </p:tgtEl>
                                      </p:cBhvr>
                                    </p:animEffect>
                                  </p:childTnLst>
                                </p:cTn>
                              </p:par>
                            </p:childTnLst>
                          </p:cTn>
                        </p:par>
                        <p:par>
                          <p:cTn id="64" fill="hold">
                            <p:stCondLst>
                              <p:cond delay="23000"/>
                            </p:stCondLst>
                            <p:childTnLst>
                              <p:par>
                                <p:cTn id="65" presetID="22" presetClass="entr" presetSubtype="8"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1000"/>
                                        <p:tgtEl>
                                          <p:spTgt spid="23"/>
                                        </p:tgtEl>
                                      </p:cBhvr>
                                    </p:animEffect>
                                  </p:childTnLst>
                                </p:cTn>
                              </p:par>
                            </p:childTnLst>
                          </p:cTn>
                        </p:par>
                        <p:par>
                          <p:cTn id="68" fill="hold">
                            <p:stCondLst>
                              <p:cond delay="24000"/>
                            </p:stCondLst>
                            <p:childTnLst>
                              <p:par>
                                <p:cTn id="69" presetID="22" presetClass="entr" presetSubtype="8" fill="hold" nodeType="after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wipe(left)">
                                      <p:cBhvr>
                                        <p:cTn id="71" dur="1000"/>
                                        <p:tgtEl>
                                          <p:spTgt spid="18"/>
                                        </p:tgtEl>
                                      </p:cBhvr>
                                    </p:animEffect>
                                  </p:childTnLst>
                                </p:cTn>
                              </p:par>
                            </p:childTnLst>
                          </p:cTn>
                        </p:par>
                        <p:par>
                          <p:cTn id="72" fill="hold">
                            <p:stCondLst>
                              <p:cond delay="25000"/>
                            </p:stCondLst>
                            <p:childTnLst>
                              <p:par>
                                <p:cTn id="73" presetID="22" presetClass="entr" presetSubtype="8" fill="hold" grpId="0" nodeType="after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wipe(left)">
                                      <p:cBhvr>
                                        <p:cTn id="75" dur="1000"/>
                                        <p:tgtEl>
                                          <p:spTgt spid="5"/>
                                        </p:tgtEl>
                                      </p:cBhvr>
                                    </p:animEffect>
                                  </p:childTnLst>
                                </p:cTn>
                              </p:par>
                            </p:childTnLst>
                          </p:cTn>
                        </p:par>
                        <p:par>
                          <p:cTn id="76" fill="hold">
                            <p:stCondLst>
                              <p:cond delay="26000"/>
                            </p:stCondLst>
                            <p:childTnLst>
                              <p:par>
                                <p:cTn id="77" presetID="22" presetClass="entr" presetSubtype="8" fill="hold" nodeType="afterEffect">
                                  <p:stCondLst>
                                    <p:cond delay="0"/>
                                  </p:stCondLst>
                                  <p:childTnLst>
                                    <p:set>
                                      <p:cBhvr>
                                        <p:cTn id="78" dur="1" fill="hold">
                                          <p:stCondLst>
                                            <p:cond delay="0"/>
                                          </p:stCondLst>
                                        </p:cTn>
                                        <p:tgtEl>
                                          <p:spTgt spid="19"/>
                                        </p:tgtEl>
                                        <p:attrNameLst>
                                          <p:attrName>style.visibility</p:attrName>
                                        </p:attrNameLst>
                                      </p:cBhvr>
                                      <p:to>
                                        <p:strVal val="visible"/>
                                      </p:to>
                                    </p:set>
                                    <p:animEffect transition="in" filter="wipe(left)">
                                      <p:cBhvr>
                                        <p:cTn id="79" dur="1000"/>
                                        <p:tgtEl>
                                          <p:spTgt spid="19"/>
                                        </p:tgtEl>
                                      </p:cBhvr>
                                    </p:animEffect>
                                  </p:childTnLst>
                                </p:cTn>
                              </p:par>
                            </p:childTnLst>
                          </p:cTn>
                        </p:par>
                        <p:par>
                          <p:cTn id="80" fill="hold">
                            <p:stCondLst>
                              <p:cond delay="27000"/>
                            </p:stCondLst>
                            <p:childTnLst>
                              <p:par>
                                <p:cTn id="81" presetID="22" presetClass="entr" presetSubtype="8" fill="hold" grpId="0" nodeType="after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wipe(left)">
                                      <p:cBhvr>
                                        <p:cTn id="83" dur="1000"/>
                                        <p:tgtEl>
                                          <p:spTgt spid="7"/>
                                        </p:tgtEl>
                                      </p:cBhvr>
                                    </p:animEffect>
                                  </p:childTnLst>
                                </p:cTn>
                              </p:par>
                            </p:childTnLst>
                          </p:cTn>
                        </p:par>
                        <p:par>
                          <p:cTn id="84" fill="hold">
                            <p:stCondLst>
                              <p:cond delay="28000"/>
                            </p:stCondLst>
                            <p:childTnLst>
                              <p:par>
                                <p:cTn id="85" presetID="22" presetClass="entr" presetSubtype="8" fill="hold" nodeType="after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wipe(left)">
                                      <p:cBhvr>
                                        <p:cTn id="87" dur="1000"/>
                                        <p:tgtEl>
                                          <p:spTgt spid="21"/>
                                        </p:tgtEl>
                                      </p:cBhvr>
                                    </p:animEffect>
                                  </p:childTnLst>
                                </p:cTn>
                              </p:par>
                            </p:childTnLst>
                          </p:cTn>
                        </p:par>
                        <p:par>
                          <p:cTn id="88" fill="hold">
                            <p:stCondLst>
                              <p:cond delay="29000"/>
                            </p:stCondLst>
                            <p:childTnLst>
                              <p:par>
                                <p:cTn id="89" presetID="22" presetClass="entr" presetSubtype="8" fill="hold" grpId="0" nodeType="after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wipe(left)">
                                      <p:cBhvr>
                                        <p:cTn id="91" dur="1000"/>
                                        <p:tgtEl>
                                          <p:spTgt spid="12"/>
                                        </p:tgtEl>
                                      </p:cBhvr>
                                    </p:animEffect>
                                  </p:childTnLst>
                                </p:cTn>
                              </p:par>
                            </p:childTnLst>
                          </p:cTn>
                        </p:par>
                        <p:par>
                          <p:cTn id="92" fill="hold">
                            <p:stCondLst>
                              <p:cond delay="30000"/>
                            </p:stCondLst>
                            <p:childTnLst>
                              <p:par>
                                <p:cTn id="93" presetID="22" presetClass="entr" presetSubtype="8" fill="hold" nodeType="afterEffect">
                                  <p:stCondLst>
                                    <p:cond delay="0"/>
                                  </p:stCondLst>
                                  <p:childTnLst>
                                    <p:set>
                                      <p:cBhvr>
                                        <p:cTn id="94" dur="1" fill="hold">
                                          <p:stCondLst>
                                            <p:cond delay="0"/>
                                          </p:stCondLst>
                                        </p:cTn>
                                        <p:tgtEl>
                                          <p:spTgt spid="20"/>
                                        </p:tgtEl>
                                        <p:attrNameLst>
                                          <p:attrName>style.visibility</p:attrName>
                                        </p:attrNameLst>
                                      </p:cBhvr>
                                      <p:to>
                                        <p:strVal val="visible"/>
                                      </p:to>
                                    </p:set>
                                    <p:animEffect transition="in" filter="wipe(left)">
                                      <p:cBhvr>
                                        <p:cTn id="95" dur="1000"/>
                                        <p:tgtEl>
                                          <p:spTgt spid="20"/>
                                        </p:tgtEl>
                                      </p:cBhvr>
                                    </p:animEffect>
                                  </p:childTnLst>
                                </p:cTn>
                              </p:par>
                            </p:childTnLst>
                          </p:cTn>
                        </p:par>
                        <p:par>
                          <p:cTn id="96" fill="hold">
                            <p:stCondLst>
                              <p:cond delay="31000"/>
                            </p:stCondLst>
                            <p:childTnLst>
                              <p:par>
                                <p:cTn id="97" presetID="22" presetClass="entr" presetSubtype="8" fill="hold" grpId="0" nodeType="afterEffect">
                                  <p:stCondLst>
                                    <p:cond delay="0"/>
                                  </p:stCondLst>
                                  <p:childTnLst>
                                    <p:set>
                                      <p:cBhvr>
                                        <p:cTn id="98" dur="1" fill="hold">
                                          <p:stCondLst>
                                            <p:cond delay="0"/>
                                          </p:stCondLst>
                                        </p:cTn>
                                        <p:tgtEl>
                                          <p:spTgt spid="6"/>
                                        </p:tgtEl>
                                        <p:attrNameLst>
                                          <p:attrName>style.visibility</p:attrName>
                                        </p:attrNameLst>
                                      </p:cBhvr>
                                      <p:to>
                                        <p:strVal val="visible"/>
                                      </p:to>
                                    </p:set>
                                    <p:animEffect transition="in" filter="wipe(left)">
                                      <p:cBhvr>
                                        <p:cTn id="9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3" grpId="0" uiExpand="1" build="p"/>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922338"/>
            <a:ext cx="8162925" cy="701675"/>
          </a:xfrm>
        </p:spPr>
        <p:txBody>
          <a:bodyPr/>
          <a:lstStyle/>
          <a:p>
            <a:r>
              <a:rPr lang="en-US" sz="4000" dirty="0"/>
              <a:t>CANADEM’s </a:t>
            </a:r>
            <a:r>
              <a:rPr lang="en-US" sz="4000" dirty="0" smtClean="0"/>
              <a:t>3 Key </a:t>
            </a:r>
            <a:r>
              <a:rPr lang="en-US" sz="4000" dirty="0"/>
              <a:t>Risk Sectors</a:t>
            </a:r>
          </a:p>
        </p:txBody>
      </p:sp>
      <p:sp>
        <p:nvSpPr>
          <p:cNvPr id="36871" name="Oval 7"/>
          <p:cNvSpPr>
            <a:spLocks noChangeArrowheads="1"/>
          </p:cNvSpPr>
          <p:nvPr/>
        </p:nvSpPr>
        <p:spPr bwMode="auto">
          <a:xfrm>
            <a:off x="4191000" y="3886200"/>
            <a:ext cx="2362200" cy="2133600"/>
          </a:xfrm>
          <a:prstGeom prst="ellipse">
            <a:avLst/>
          </a:prstGeom>
          <a:solidFill>
            <a:srgbClr val="DDDDDD">
              <a:alpha val="71765"/>
            </a:srgbClr>
          </a:solidFill>
          <a:ln w="9525">
            <a:solidFill>
              <a:schemeClr val="tx1"/>
            </a:solidFill>
            <a:miter lim="800000"/>
            <a:headEnd/>
            <a:tailEnd/>
          </a:ln>
          <a:effectLst>
            <a:glow rad="228600">
              <a:schemeClr val="accent4">
                <a:satMod val="175000"/>
                <a:alpha val="40000"/>
              </a:schemeClr>
            </a:glow>
          </a:effectLst>
          <a:extLst/>
        </p:spPr>
        <p:txBody>
          <a:bodyPr wrap="none" anchor="ctr"/>
          <a:lstStyle/>
          <a:p>
            <a:pPr algn="ctr"/>
            <a:r>
              <a:rPr lang="en-US"/>
              <a:t>Financial</a:t>
            </a:r>
          </a:p>
          <a:p>
            <a:pPr algn="ctr"/>
            <a:r>
              <a:rPr lang="en-US"/>
              <a:t>Risk</a:t>
            </a:r>
          </a:p>
        </p:txBody>
      </p:sp>
      <p:sp>
        <p:nvSpPr>
          <p:cNvPr id="36872" name="Oval 8"/>
          <p:cNvSpPr>
            <a:spLocks noChangeArrowheads="1"/>
          </p:cNvSpPr>
          <p:nvPr/>
        </p:nvSpPr>
        <p:spPr bwMode="auto">
          <a:xfrm>
            <a:off x="1600200" y="3810000"/>
            <a:ext cx="3048000" cy="2362200"/>
          </a:xfrm>
          <a:prstGeom prst="ellipse">
            <a:avLst/>
          </a:prstGeom>
          <a:solidFill>
            <a:srgbClr val="DDDDDD">
              <a:alpha val="71765"/>
            </a:srgbClr>
          </a:solidFill>
          <a:ln w="9525">
            <a:solidFill>
              <a:schemeClr val="tx1"/>
            </a:solidFill>
            <a:miter lim="800000"/>
            <a:headEnd/>
            <a:tailEnd/>
          </a:ln>
          <a:effectLst>
            <a:glow rad="228600">
              <a:schemeClr val="accent4">
                <a:satMod val="175000"/>
                <a:alpha val="40000"/>
              </a:schemeClr>
            </a:glow>
          </a:effectLst>
          <a:extLst/>
        </p:spPr>
        <p:txBody>
          <a:bodyPr wrap="none" anchor="ctr"/>
          <a:lstStyle/>
          <a:p>
            <a:pPr algn="ctr"/>
            <a:r>
              <a:rPr lang="en-US"/>
              <a:t>Operational</a:t>
            </a:r>
          </a:p>
          <a:p>
            <a:pPr algn="ctr"/>
            <a:r>
              <a:rPr lang="en-US"/>
              <a:t>Risk</a:t>
            </a:r>
          </a:p>
        </p:txBody>
      </p:sp>
      <p:sp>
        <p:nvSpPr>
          <p:cNvPr id="36870" name="Oval 6"/>
          <p:cNvSpPr>
            <a:spLocks noChangeArrowheads="1"/>
          </p:cNvSpPr>
          <p:nvPr/>
        </p:nvSpPr>
        <p:spPr bwMode="auto">
          <a:xfrm>
            <a:off x="2286000" y="1905000"/>
            <a:ext cx="3810000" cy="2667000"/>
          </a:xfrm>
          <a:prstGeom prst="ellipse">
            <a:avLst/>
          </a:prstGeom>
          <a:solidFill>
            <a:srgbClr val="DDDDDD">
              <a:alpha val="71765"/>
            </a:srgbClr>
          </a:solidFill>
          <a:ln w="9525">
            <a:solidFill>
              <a:schemeClr val="tx1"/>
            </a:solidFill>
            <a:miter lim="800000"/>
            <a:headEnd/>
            <a:tailEnd/>
          </a:ln>
          <a:effectLst>
            <a:glow rad="228600">
              <a:schemeClr val="accent4">
                <a:satMod val="175000"/>
                <a:alpha val="40000"/>
              </a:schemeClr>
            </a:glow>
          </a:effectLst>
          <a:extLst/>
        </p:spPr>
        <p:txBody>
          <a:bodyPr wrap="none" anchor="ctr"/>
          <a:lstStyle/>
          <a:p>
            <a:pPr algn="ctr"/>
            <a:r>
              <a:rPr lang="en-US" dirty="0"/>
              <a:t>Strategic</a:t>
            </a:r>
          </a:p>
          <a:p>
            <a:pPr algn="ctr"/>
            <a:r>
              <a:rPr lang="en-US" dirty="0"/>
              <a:t>Risk</a:t>
            </a:r>
          </a:p>
        </p:txBody>
      </p:sp>
      <p:sp>
        <p:nvSpPr>
          <p:cNvPr id="2" name="TextBox 1"/>
          <p:cNvSpPr txBox="1"/>
          <p:nvPr/>
        </p:nvSpPr>
        <p:spPr>
          <a:xfrm>
            <a:off x="8086492" y="0"/>
            <a:ext cx="1048685" cy="307777"/>
          </a:xfrm>
          <a:prstGeom prst="rect">
            <a:avLst/>
          </a:prstGeom>
          <a:noFill/>
        </p:spPr>
        <p:txBody>
          <a:bodyPr wrap="none" rtlCol="0">
            <a:spAutoFit/>
          </a:bodyPr>
          <a:lstStyle/>
          <a:p>
            <a:r>
              <a:rPr lang="en-CA" sz="1400" dirty="0"/>
              <a:t>s</a:t>
            </a:r>
            <a:r>
              <a:rPr lang="en-CA" sz="1400" dirty="0" smtClean="0"/>
              <a:t>ee notes</a:t>
            </a:r>
            <a:endParaRPr lang="en-CA"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1500"/>
                                  </p:stCondLst>
                                  <p:childTnLst>
                                    <p:set>
                                      <p:cBhvr>
                                        <p:cTn id="6" dur="1" fill="hold">
                                          <p:stCondLst>
                                            <p:cond delay="0"/>
                                          </p:stCondLst>
                                        </p:cTn>
                                        <p:tgtEl>
                                          <p:spTgt spid="36870"/>
                                        </p:tgtEl>
                                        <p:attrNameLst>
                                          <p:attrName>style.visibility</p:attrName>
                                        </p:attrNameLst>
                                      </p:cBhvr>
                                      <p:to>
                                        <p:strVal val="visible"/>
                                      </p:to>
                                    </p:set>
                                    <p:anim calcmode="lin" valueType="num">
                                      <p:cBhvr>
                                        <p:cTn id="7" dur="3000" fill="hold"/>
                                        <p:tgtEl>
                                          <p:spTgt spid="36870"/>
                                        </p:tgtEl>
                                        <p:attrNameLst>
                                          <p:attrName>ppt_w</p:attrName>
                                        </p:attrNameLst>
                                      </p:cBhvr>
                                      <p:tavLst>
                                        <p:tav tm="0">
                                          <p:val>
                                            <p:fltVal val="0"/>
                                          </p:val>
                                        </p:tav>
                                        <p:tav tm="100000">
                                          <p:val>
                                            <p:strVal val="#ppt_w"/>
                                          </p:val>
                                        </p:tav>
                                      </p:tavLst>
                                    </p:anim>
                                    <p:anim calcmode="lin" valueType="num">
                                      <p:cBhvr>
                                        <p:cTn id="8" dur="3000" fill="hold"/>
                                        <p:tgtEl>
                                          <p:spTgt spid="36870"/>
                                        </p:tgtEl>
                                        <p:attrNameLst>
                                          <p:attrName>ppt_h</p:attrName>
                                        </p:attrNameLst>
                                      </p:cBhvr>
                                      <p:tavLst>
                                        <p:tav tm="0">
                                          <p:val>
                                            <p:fltVal val="0"/>
                                          </p:val>
                                        </p:tav>
                                        <p:tav tm="100000">
                                          <p:val>
                                            <p:strVal val="#ppt_h"/>
                                          </p:val>
                                        </p:tav>
                                      </p:tavLst>
                                    </p:anim>
                                    <p:animEffect transition="in" filter="fade">
                                      <p:cBhvr>
                                        <p:cTn id="9" dur="3000"/>
                                        <p:tgtEl>
                                          <p:spTgt spid="36870"/>
                                        </p:tgtEl>
                                      </p:cBhvr>
                                    </p:animEffect>
                                  </p:childTnLst>
                                </p:cTn>
                              </p:par>
                            </p:childTnLst>
                          </p:cTn>
                        </p:par>
                        <p:par>
                          <p:cTn id="10" fill="hold">
                            <p:stCondLst>
                              <p:cond delay="4500"/>
                            </p:stCondLst>
                            <p:childTnLst>
                              <p:par>
                                <p:cTn id="11" presetID="53" presetClass="entr" presetSubtype="16" fill="hold" grpId="0" nodeType="afterEffect">
                                  <p:stCondLst>
                                    <p:cond delay="1500"/>
                                  </p:stCondLst>
                                  <p:childTnLst>
                                    <p:set>
                                      <p:cBhvr>
                                        <p:cTn id="12" dur="1" fill="hold">
                                          <p:stCondLst>
                                            <p:cond delay="0"/>
                                          </p:stCondLst>
                                        </p:cTn>
                                        <p:tgtEl>
                                          <p:spTgt spid="36872"/>
                                        </p:tgtEl>
                                        <p:attrNameLst>
                                          <p:attrName>style.visibility</p:attrName>
                                        </p:attrNameLst>
                                      </p:cBhvr>
                                      <p:to>
                                        <p:strVal val="visible"/>
                                      </p:to>
                                    </p:set>
                                    <p:anim calcmode="lin" valueType="num">
                                      <p:cBhvr>
                                        <p:cTn id="13" dur="3000" fill="hold"/>
                                        <p:tgtEl>
                                          <p:spTgt spid="36872"/>
                                        </p:tgtEl>
                                        <p:attrNameLst>
                                          <p:attrName>ppt_w</p:attrName>
                                        </p:attrNameLst>
                                      </p:cBhvr>
                                      <p:tavLst>
                                        <p:tav tm="0">
                                          <p:val>
                                            <p:fltVal val="0"/>
                                          </p:val>
                                        </p:tav>
                                        <p:tav tm="100000">
                                          <p:val>
                                            <p:strVal val="#ppt_w"/>
                                          </p:val>
                                        </p:tav>
                                      </p:tavLst>
                                    </p:anim>
                                    <p:anim calcmode="lin" valueType="num">
                                      <p:cBhvr>
                                        <p:cTn id="14" dur="3000" fill="hold"/>
                                        <p:tgtEl>
                                          <p:spTgt spid="36872"/>
                                        </p:tgtEl>
                                        <p:attrNameLst>
                                          <p:attrName>ppt_h</p:attrName>
                                        </p:attrNameLst>
                                      </p:cBhvr>
                                      <p:tavLst>
                                        <p:tav tm="0">
                                          <p:val>
                                            <p:fltVal val="0"/>
                                          </p:val>
                                        </p:tav>
                                        <p:tav tm="100000">
                                          <p:val>
                                            <p:strVal val="#ppt_h"/>
                                          </p:val>
                                        </p:tav>
                                      </p:tavLst>
                                    </p:anim>
                                    <p:animEffect transition="in" filter="fade">
                                      <p:cBhvr>
                                        <p:cTn id="15" dur="3000"/>
                                        <p:tgtEl>
                                          <p:spTgt spid="36872"/>
                                        </p:tgtEl>
                                      </p:cBhvr>
                                    </p:animEffect>
                                  </p:childTnLst>
                                </p:cTn>
                              </p:par>
                            </p:childTnLst>
                          </p:cTn>
                        </p:par>
                        <p:par>
                          <p:cTn id="16" fill="hold">
                            <p:stCondLst>
                              <p:cond delay="9000"/>
                            </p:stCondLst>
                            <p:childTnLst>
                              <p:par>
                                <p:cTn id="17" presetID="53" presetClass="entr" presetSubtype="16" fill="hold" grpId="0" nodeType="afterEffect">
                                  <p:stCondLst>
                                    <p:cond delay="1500"/>
                                  </p:stCondLst>
                                  <p:childTnLst>
                                    <p:set>
                                      <p:cBhvr>
                                        <p:cTn id="18" dur="1" fill="hold">
                                          <p:stCondLst>
                                            <p:cond delay="0"/>
                                          </p:stCondLst>
                                        </p:cTn>
                                        <p:tgtEl>
                                          <p:spTgt spid="36871"/>
                                        </p:tgtEl>
                                        <p:attrNameLst>
                                          <p:attrName>style.visibility</p:attrName>
                                        </p:attrNameLst>
                                      </p:cBhvr>
                                      <p:to>
                                        <p:strVal val="visible"/>
                                      </p:to>
                                    </p:set>
                                    <p:anim calcmode="lin" valueType="num">
                                      <p:cBhvr>
                                        <p:cTn id="19" dur="3000" fill="hold"/>
                                        <p:tgtEl>
                                          <p:spTgt spid="36871"/>
                                        </p:tgtEl>
                                        <p:attrNameLst>
                                          <p:attrName>ppt_w</p:attrName>
                                        </p:attrNameLst>
                                      </p:cBhvr>
                                      <p:tavLst>
                                        <p:tav tm="0">
                                          <p:val>
                                            <p:fltVal val="0"/>
                                          </p:val>
                                        </p:tav>
                                        <p:tav tm="100000">
                                          <p:val>
                                            <p:strVal val="#ppt_w"/>
                                          </p:val>
                                        </p:tav>
                                      </p:tavLst>
                                    </p:anim>
                                    <p:anim calcmode="lin" valueType="num">
                                      <p:cBhvr>
                                        <p:cTn id="20" dur="3000" fill="hold"/>
                                        <p:tgtEl>
                                          <p:spTgt spid="36871"/>
                                        </p:tgtEl>
                                        <p:attrNameLst>
                                          <p:attrName>ppt_h</p:attrName>
                                        </p:attrNameLst>
                                      </p:cBhvr>
                                      <p:tavLst>
                                        <p:tav tm="0">
                                          <p:val>
                                            <p:fltVal val="0"/>
                                          </p:val>
                                        </p:tav>
                                        <p:tav tm="100000">
                                          <p:val>
                                            <p:strVal val="#ppt_h"/>
                                          </p:val>
                                        </p:tav>
                                      </p:tavLst>
                                    </p:anim>
                                    <p:animEffect transition="in" filter="fade">
                                      <p:cBhvr>
                                        <p:cTn id="21" dur="3000"/>
                                        <p:tgtEl>
                                          <p:spTgt spid="368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1" grpId="0" animBg="1"/>
      <p:bldP spid="36872" grpId="0" animBg="1"/>
      <p:bldP spid="3687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CA" dirty="0" smtClean="0"/>
              <a:t>Note to non-CANADEM</a:t>
            </a:r>
            <a:endParaRPr lang="en-CA"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CA" dirty="0" smtClean="0">
                <a:solidFill>
                  <a:schemeClr val="tx1">
                    <a:lumMod val="50000"/>
                    <a:lumOff val="50000"/>
                  </a:schemeClr>
                </a:solidFill>
              </a:rPr>
              <a:t>Of course, feel free to use this powerpoint, and adapt it for your use.  We hope it is useful.</a:t>
            </a:r>
          </a:p>
          <a:p>
            <a:pPr fontAlgn="auto">
              <a:spcAft>
                <a:spcPts val="0"/>
              </a:spcAft>
              <a:buFont typeface="Arial" pitchFamily="34" charset="0"/>
              <a:buChar char="•"/>
              <a:defRPr/>
            </a:pPr>
            <a:r>
              <a:rPr lang="en-CA" dirty="0" smtClean="0">
                <a:solidFill>
                  <a:schemeClr val="tx1">
                    <a:lumMod val="50000"/>
                    <a:lumOff val="50000"/>
                  </a:schemeClr>
                </a:solidFill>
              </a:rPr>
              <a:t>Try watching it in </a:t>
            </a:r>
            <a:r>
              <a:rPr lang="en-CA" b="1" i="1" dirty="0" smtClean="0">
                <a:solidFill>
                  <a:schemeClr val="tx1">
                    <a:lumMod val="50000"/>
                    <a:lumOff val="50000"/>
                  </a:schemeClr>
                </a:solidFill>
              </a:rPr>
              <a:t>slide show </a:t>
            </a:r>
            <a:r>
              <a:rPr lang="en-CA" dirty="0" smtClean="0">
                <a:solidFill>
                  <a:schemeClr val="tx1">
                    <a:lumMod val="50000"/>
                    <a:lumOff val="50000"/>
                  </a:schemeClr>
                </a:solidFill>
              </a:rPr>
              <a:t>mode</a:t>
            </a:r>
            <a:r>
              <a:rPr lang="en-CA" dirty="0" smtClean="0">
                <a:solidFill>
                  <a:schemeClr val="tx1">
                    <a:lumMod val="50000"/>
                    <a:lumOff val="50000"/>
                  </a:schemeClr>
                </a:solidFill>
              </a:rPr>
              <a:t>, as some slides have </a:t>
            </a:r>
            <a:r>
              <a:rPr lang="en-CA" dirty="0" smtClean="0">
                <a:solidFill>
                  <a:schemeClr val="tx1">
                    <a:lumMod val="50000"/>
                    <a:lumOff val="50000"/>
                  </a:schemeClr>
                </a:solidFill>
              </a:rPr>
              <a:t>animations </a:t>
            </a:r>
            <a:r>
              <a:rPr lang="en-CA" dirty="0" smtClean="0">
                <a:solidFill>
                  <a:schemeClr val="tx1">
                    <a:lumMod val="50000"/>
                    <a:lumOff val="50000"/>
                  </a:schemeClr>
                </a:solidFill>
              </a:rPr>
              <a:t>that you might find </a:t>
            </a:r>
            <a:r>
              <a:rPr lang="en-CA" dirty="0" smtClean="0">
                <a:solidFill>
                  <a:schemeClr val="tx1">
                    <a:lumMod val="50000"/>
                    <a:lumOff val="50000"/>
                  </a:schemeClr>
                </a:solidFill>
              </a:rPr>
              <a:t>useful, and can easily go to the Animation </a:t>
            </a:r>
            <a:r>
              <a:rPr lang="en-CA" dirty="0" smtClean="0">
                <a:solidFill>
                  <a:schemeClr val="tx1">
                    <a:lumMod val="50000"/>
                    <a:lumOff val="50000"/>
                  </a:schemeClr>
                </a:solidFill>
              </a:rPr>
              <a:t>P</a:t>
            </a:r>
            <a:r>
              <a:rPr lang="en-CA" dirty="0" smtClean="0">
                <a:solidFill>
                  <a:schemeClr val="tx1">
                    <a:lumMod val="50000"/>
                    <a:lumOff val="50000"/>
                  </a:schemeClr>
                </a:solidFill>
              </a:rPr>
              <a:t>ane to build in pauses if you are training.</a:t>
            </a:r>
            <a:endParaRPr lang="en-CA" dirty="0" smtClean="0">
              <a:solidFill>
                <a:schemeClr val="tx1">
                  <a:lumMod val="50000"/>
                  <a:lumOff val="50000"/>
                </a:schemeClr>
              </a:solidFill>
            </a:endParaRPr>
          </a:p>
          <a:p>
            <a:pPr fontAlgn="auto">
              <a:spcAft>
                <a:spcPts val="0"/>
              </a:spcAft>
              <a:buFont typeface="Arial" pitchFamily="34" charset="0"/>
              <a:buChar char="•"/>
              <a:defRPr/>
            </a:pPr>
            <a:endParaRPr lang="en-CA" dirty="0" smtClean="0">
              <a:solidFill>
                <a:schemeClr val="tx1">
                  <a:lumMod val="50000"/>
                  <a:lumOff val="50000"/>
                </a:schemeClr>
              </a:solidFill>
            </a:endParaRPr>
          </a:p>
          <a:p>
            <a:pPr fontAlgn="auto">
              <a:spcAft>
                <a:spcPts val="0"/>
              </a:spcAft>
              <a:buFont typeface="Arial" pitchFamily="34" charset="0"/>
              <a:buChar char="•"/>
              <a:defRPr/>
            </a:pPr>
            <a:r>
              <a:rPr lang="en-CA" dirty="0" smtClean="0">
                <a:solidFill>
                  <a:schemeClr val="tx1">
                    <a:lumMod val="50000"/>
                    <a:lumOff val="50000"/>
                  </a:schemeClr>
                </a:solidFill>
              </a:rPr>
              <a:t>CANADEM’s in-house powerpoint is more extensive.</a:t>
            </a:r>
          </a:p>
          <a:p>
            <a:pPr fontAlgn="auto">
              <a:spcAft>
                <a:spcPts val="0"/>
              </a:spcAft>
              <a:buFont typeface="Arial" pitchFamily="34" charset="0"/>
              <a:buChar char="•"/>
              <a:defRPr/>
            </a:pPr>
            <a:r>
              <a:rPr lang="en-CA" dirty="0" smtClean="0">
                <a:solidFill>
                  <a:schemeClr val="tx1">
                    <a:lumMod val="50000"/>
                    <a:lumOff val="50000"/>
                  </a:schemeClr>
                </a:solidFill>
              </a:rPr>
              <a:t>If you are interested in contracting CANADEM to help you customize this presentation or provide training assistance, please contact </a:t>
            </a:r>
          </a:p>
          <a:p>
            <a:pPr marL="0" indent="0" fontAlgn="auto">
              <a:spcAft>
                <a:spcPts val="0"/>
              </a:spcAft>
              <a:buFont typeface="Arial" pitchFamily="34" charset="0"/>
              <a:buNone/>
              <a:defRPr/>
            </a:pPr>
            <a:r>
              <a:rPr lang="en-CA" dirty="0">
                <a:solidFill>
                  <a:schemeClr val="tx1">
                    <a:lumMod val="50000"/>
                    <a:lumOff val="50000"/>
                  </a:schemeClr>
                </a:solidFill>
              </a:rPr>
              <a:t>	</a:t>
            </a:r>
            <a:r>
              <a:rPr lang="en-CA" dirty="0" smtClean="0">
                <a:solidFill>
                  <a:schemeClr val="tx1">
                    <a:lumMod val="50000"/>
                    <a:lumOff val="50000"/>
                  </a:schemeClr>
                </a:solidFill>
              </a:rPr>
              <a:t>Paul.LaRose-Edwards@CANADEM.ca</a:t>
            </a:r>
            <a:endParaRPr lang="en-CA" dirty="0">
              <a:solidFill>
                <a:schemeClr val="tx1">
                  <a:lumMod val="50000"/>
                  <a:lumOff val="50000"/>
                </a:schemeClr>
              </a:solidFill>
            </a:endParaRPr>
          </a:p>
        </p:txBody>
      </p:sp>
    </p:spTree>
    <p:extLst>
      <p:ext uri="{BB962C8B-B14F-4D97-AF65-F5344CB8AC3E}">
        <p14:creationId xmlns:p14="http://schemas.microsoft.com/office/powerpoint/2010/main" val="2671786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779463" y="1766888"/>
            <a:ext cx="7678737" cy="762000"/>
          </a:xfrm>
        </p:spPr>
        <p:txBody>
          <a:bodyPr/>
          <a:lstStyle/>
          <a:p>
            <a:r>
              <a:rPr lang="en-US" dirty="0"/>
              <a:t>END</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71538" y="854572"/>
            <a:ext cx="8162925" cy="769441"/>
          </a:xfrm>
        </p:spPr>
        <p:txBody>
          <a:bodyPr/>
          <a:lstStyle/>
          <a:p>
            <a:r>
              <a:rPr lang="en-US" dirty="0" smtClean="0"/>
              <a:t>Three Risk </a:t>
            </a:r>
            <a:r>
              <a:rPr lang="en-US" dirty="0"/>
              <a:t>Analysis </a:t>
            </a:r>
            <a:r>
              <a:rPr lang="en-US" dirty="0" smtClean="0"/>
              <a:t>Factors</a:t>
            </a:r>
            <a:endParaRPr lang="en-US" dirty="0"/>
          </a:p>
        </p:txBody>
      </p:sp>
      <p:sp>
        <p:nvSpPr>
          <p:cNvPr id="5123" name="Rectangle 3"/>
          <p:cNvSpPr>
            <a:spLocks noGrp="1" noChangeArrowheads="1"/>
          </p:cNvSpPr>
          <p:nvPr>
            <p:ph type="body" idx="1"/>
          </p:nvPr>
        </p:nvSpPr>
        <p:spPr>
          <a:xfrm>
            <a:off x="609600" y="3657600"/>
            <a:ext cx="8458200" cy="990600"/>
          </a:xfrm>
        </p:spPr>
        <p:txBody>
          <a:bodyPr/>
          <a:lstStyle/>
          <a:p>
            <a:pPr>
              <a:buFont typeface="Wingdings" pitchFamily="2" charset="2"/>
              <a:buNone/>
            </a:pPr>
            <a:r>
              <a:rPr lang="en-US" sz="2800" b="1" dirty="0" smtClean="0">
                <a:solidFill>
                  <a:schemeClr val="hlink"/>
                </a:solidFill>
              </a:rPr>
              <a:t>Level </a:t>
            </a:r>
            <a:r>
              <a:rPr lang="en-US" sz="2800" b="1" dirty="0">
                <a:solidFill>
                  <a:schemeClr val="hlink"/>
                </a:solidFill>
              </a:rPr>
              <a:t>of </a:t>
            </a:r>
            <a:r>
              <a:rPr lang="en-US" sz="2800" b="1" dirty="0">
                <a:solidFill>
                  <a:srgbClr val="336699"/>
                </a:solidFill>
              </a:rPr>
              <a:t>Risk</a:t>
            </a:r>
            <a:r>
              <a:rPr lang="en-US" sz="2800" dirty="0"/>
              <a:t> = </a:t>
            </a:r>
            <a:r>
              <a:rPr lang="en-US" sz="2800" dirty="0">
                <a:solidFill>
                  <a:schemeClr val="folHlink"/>
                </a:solidFill>
              </a:rPr>
              <a:t>L</a:t>
            </a:r>
            <a:r>
              <a:rPr lang="en-US" sz="2800" dirty="0" smtClean="0">
                <a:solidFill>
                  <a:schemeClr val="folHlink"/>
                </a:solidFill>
              </a:rPr>
              <a:t>ikelihood</a:t>
            </a:r>
            <a:r>
              <a:rPr lang="en-US" sz="2800" dirty="0" smtClean="0"/>
              <a:t> </a:t>
            </a:r>
            <a:r>
              <a:rPr lang="en-US" sz="2800" dirty="0"/>
              <a:t>x </a:t>
            </a:r>
            <a:r>
              <a:rPr lang="en-US" sz="2800" dirty="0">
                <a:solidFill>
                  <a:schemeClr val="folHlink"/>
                </a:solidFill>
              </a:rPr>
              <a:t>I</a:t>
            </a:r>
            <a:r>
              <a:rPr lang="en-US" sz="2800" dirty="0" smtClean="0">
                <a:solidFill>
                  <a:schemeClr val="folHlink"/>
                </a:solidFill>
              </a:rPr>
              <a:t>mpact</a:t>
            </a:r>
            <a:r>
              <a:rPr lang="en-US" sz="2800" dirty="0" smtClean="0"/>
              <a:t>                        </a:t>
            </a:r>
            <a:r>
              <a:rPr lang="en-US" sz="2800" dirty="0"/>
              <a:t>	</a:t>
            </a:r>
            <a:r>
              <a:rPr lang="en-US" sz="2400" dirty="0"/>
              <a:t>(part math and part intuition</a:t>
            </a:r>
            <a:r>
              <a:rPr lang="en-US" sz="2400" dirty="0" smtClean="0"/>
              <a:t>)</a:t>
            </a:r>
            <a:endParaRPr lang="en-US" sz="2400" dirty="0"/>
          </a:p>
        </p:txBody>
      </p:sp>
      <p:pic>
        <p:nvPicPr>
          <p:cNvPr id="4" name="Picture 15" descr="http://www.clker.com/cliparts/e/9/f/d/11949849751056341160traffic_light_dan_gerhar_01.svg.thum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5619751"/>
            <a:ext cx="987742" cy="116204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ular Callout 4"/>
          <p:cNvSpPr/>
          <p:nvPr/>
        </p:nvSpPr>
        <p:spPr bwMode="auto">
          <a:xfrm flipH="1">
            <a:off x="1219200" y="1940003"/>
            <a:ext cx="3276600" cy="1107996"/>
          </a:xfrm>
          <a:prstGeom prst="wedgeRectCallout">
            <a:avLst>
              <a:gd name="adj1" fmla="val -40300"/>
              <a:gd name="adj2" fmla="val 110351"/>
            </a:avLst>
          </a:prstGeom>
          <a:noFill/>
          <a:ln w="25400" cap="flat" cmpd="sng" algn="ctr">
            <a:solidFill>
              <a:srgbClr val="002060"/>
            </a:solidFill>
            <a:prstDash val="solid"/>
            <a:miter lim="800000"/>
            <a:headEnd type="none" w="med" len="med"/>
            <a:tailEnd type="none" w="med" len="med"/>
          </a:ln>
          <a:effectLst>
            <a:innerShdw blurRad="63500" dist="50800" dir="16200000">
              <a:prstClr val="black">
                <a:alpha val="50000"/>
              </a:prstClr>
            </a:innerShdw>
          </a:effectLst>
          <a:extLst/>
        </p:spPr>
        <p:txBody>
          <a:bodyPr vert="horz" wrap="square" lIns="91440" tIns="45720" rIns="91440" bIns="45720" numCol="1" rtlCol="0" anchor="t" anchorCtr="0" compatLnSpc="1">
            <a:prstTxWarp prst="textNoShape">
              <a:avLst/>
            </a:prstTxWarp>
            <a:spAutoFit/>
          </a:bodyPr>
          <a:lstStyle/>
          <a:p>
            <a:pPr algn="ctr"/>
            <a:r>
              <a:rPr lang="en-US" b="1" dirty="0" smtClean="0">
                <a:solidFill>
                  <a:srgbClr val="C00000"/>
                </a:solidFill>
              </a:rPr>
              <a:t>#1 Likelihood</a:t>
            </a:r>
            <a:endParaRPr lang="en-US" dirty="0">
              <a:solidFill>
                <a:srgbClr val="C00000"/>
              </a:solidFill>
            </a:endParaRPr>
          </a:p>
          <a:p>
            <a:pPr algn="ctr"/>
            <a:r>
              <a:rPr lang="en-US" dirty="0"/>
              <a:t>of risk occurring</a:t>
            </a:r>
          </a:p>
          <a:p>
            <a:pPr algn="ctr"/>
            <a:r>
              <a:rPr lang="en-US" sz="1800" dirty="0"/>
              <a:t>e.g. 50%,  2%,  00.1% ?</a:t>
            </a:r>
            <a:endParaRPr kumimoji="0" lang="en-CA" sz="2400" b="0" i="0" u="none" strike="noStrike" cap="none" normalizeH="0" baseline="0" dirty="0" smtClean="0">
              <a:ln>
                <a:noFill/>
              </a:ln>
              <a:solidFill>
                <a:schemeClr val="tx1"/>
              </a:solidFill>
              <a:effectLst/>
              <a:latin typeface="Verdana" pitchFamily="34" charset="0"/>
            </a:endParaRPr>
          </a:p>
        </p:txBody>
      </p:sp>
      <p:sp>
        <p:nvSpPr>
          <p:cNvPr id="15" name="Rectangular Callout 14"/>
          <p:cNvSpPr/>
          <p:nvPr/>
        </p:nvSpPr>
        <p:spPr bwMode="auto">
          <a:xfrm flipH="1">
            <a:off x="4952999" y="1949606"/>
            <a:ext cx="3962399" cy="1046440"/>
          </a:xfrm>
          <a:prstGeom prst="wedgeRectCallout">
            <a:avLst>
              <a:gd name="adj1" fmla="val -263"/>
              <a:gd name="adj2" fmla="val 124915"/>
            </a:avLst>
          </a:prstGeom>
          <a:noFill/>
          <a:ln w="25400" cap="flat" cmpd="sng" algn="ctr">
            <a:solidFill>
              <a:srgbClr val="002060"/>
            </a:solidFill>
            <a:prstDash val="solid"/>
            <a:miter lim="800000"/>
            <a:headEnd type="none" w="med" len="med"/>
            <a:tailEnd type="none" w="med" len="med"/>
          </a:ln>
          <a:effectLst>
            <a:innerShdw blurRad="63500" dist="50800" dir="16200000">
              <a:prstClr val="black">
                <a:alpha val="50000"/>
              </a:prstClr>
            </a:innerShdw>
          </a:effectLst>
          <a:extLst/>
        </p:spPr>
        <p:txBody>
          <a:bodyPr vert="horz" wrap="square" lIns="91440" tIns="45720" rIns="91440" bIns="45720" numCol="1" rtlCol="0" anchor="t" anchorCtr="0" compatLnSpc="1">
            <a:prstTxWarp prst="textNoShape">
              <a:avLst/>
            </a:prstTxWarp>
            <a:spAutoFit/>
          </a:bodyPr>
          <a:lstStyle/>
          <a:p>
            <a:pPr algn="ctr"/>
            <a:r>
              <a:rPr lang="en-US" b="1" dirty="0">
                <a:solidFill>
                  <a:srgbClr val="C00000"/>
                </a:solidFill>
              </a:rPr>
              <a:t>#2 Impact</a:t>
            </a:r>
            <a:endParaRPr lang="en-US" dirty="0">
              <a:solidFill>
                <a:srgbClr val="C00000"/>
              </a:solidFill>
            </a:endParaRPr>
          </a:p>
          <a:p>
            <a:pPr algn="ctr"/>
            <a:r>
              <a:rPr lang="en-US" dirty="0"/>
              <a:t>if risk occurs</a:t>
            </a:r>
          </a:p>
          <a:p>
            <a:pPr algn="ctr"/>
            <a:r>
              <a:rPr lang="en-US" sz="1400" b="1" dirty="0"/>
              <a:t>catastrophic to simply annoying?</a:t>
            </a:r>
            <a:endParaRPr lang="en-CA" sz="1400" b="1" dirty="0"/>
          </a:p>
        </p:txBody>
      </p:sp>
      <p:sp>
        <p:nvSpPr>
          <p:cNvPr id="16" name="Rectangle 3"/>
          <p:cNvSpPr txBox="1">
            <a:spLocks noChangeArrowheads="1"/>
          </p:cNvSpPr>
          <p:nvPr/>
        </p:nvSpPr>
        <p:spPr bwMode="auto">
          <a:xfrm>
            <a:off x="1676400" y="4800600"/>
            <a:ext cx="5410200"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defRPr sz="2800">
                <a:solidFill>
                  <a:schemeClr val="tx1"/>
                </a:solidFill>
                <a:latin typeface="+mn-lt"/>
                <a:sym typeface="CommonBullets" pitchFamily="34" charset="2"/>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lr>
                <a:schemeClr val="hlink"/>
              </a:buClr>
              <a:buChar char="•"/>
              <a:defRPr sz="2000">
                <a:solidFill>
                  <a:schemeClr val="tx1"/>
                </a:solidFill>
                <a:latin typeface="+mn-lt"/>
              </a:defRPr>
            </a:lvl4pPr>
            <a:lvl5pPr marL="2057400" indent="-228600" algn="l" rtl="0" fontAlgn="base">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a:lstStyle>
          <a:p>
            <a:pPr>
              <a:buFont typeface="Wingdings" pitchFamily="2" charset="2"/>
              <a:buNone/>
            </a:pPr>
            <a:r>
              <a:rPr lang="en-US" sz="2800" b="1" dirty="0" smtClean="0">
                <a:solidFill>
                  <a:schemeClr val="hlink"/>
                </a:solidFill>
              </a:rPr>
              <a:t>Level of Acceptable Risk</a:t>
            </a:r>
            <a:r>
              <a:rPr lang="en-US" sz="2800" dirty="0" smtClean="0"/>
              <a:t> </a:t>
            </a:r>
          </a:p>
          <a:p>
            <a:pPr>
              <a:buNone/>
            </a:pPr>
            <a:r>
              <a:rPr lang="en-US" sz="2400" b="1" dirty="0" smtClean="0">
                <a:solidFill>
                  <a:srgbClr val="C00000"/>
                </a:solidFill>
              </a:rPr>
              <a:t>#3 Acceptability </a:t>
            </a:r>
            <a:r>
              <a:rPr lang="en-US" sz="2400" dirty="0" smtClean="0"/>
              <a:t>-comfort level with risk by board &amp; staff</a:t>
            </a:r>
            <a:endParaRPr lang="en-US" sz="2400" dirty="0"/>
          </a:p>
        </p:txBody>
      </p:sp>
      <p:sp>
        <p:nvSpPr>
          <p:cNvPr id="25" name="Curved Right Arrow 24"/>
          <p:cNvSpPr/>
          <p:nvPr/>
        </p:nvSpPr>
        <p:spPr bwMode="auto">
          <a:xfrm>
            <a:off x="914400" y="4171950"/>
            <a:ext cx="685800" cy="1085850"/>
          </a:xfrm>
          <a:prstGeom prst="curvedRightArrow">
            <a:avLst/>
          </a:prstGeom>
          <a:gradFill>
            <a:gsLst>
              <a:gs pos="56000">
                <a:schemeClr val="tx2"/>
              </a:gs>
              <a:gs pos="100000">
                <a:schemeClr val="accent1">
                  <a:shade val="67500"/>
                  <a:satMod val="115000"/>
                </a:schemeClr>
              </a:gs>
              <a:gs pos="100000">
                <a:schemeClr val="accent1">
                  <a:shade val="100000"/>
                  <a:satMod val="115000"/>
                </a:schemeClr>
              </a:gs>
            </a:gsLst>
            <a:lin ang="10800000" scaled="1"/>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ndParaRPr>
          </a:p>
        </p:txBody>
      </p:sp>
      <p:sp>
        <p:nvSpPr>
          <p:cNvPr id="27" name="Down Arrow 26"/>
          <p:cNvSpPr/>
          <p:nvPr/>
        </p:nvSpPr>
        <p:spPr bwMode="auto">
          <a:xfrm rot="16200000">
            <a:off x="4991100" y="4686300"/>
            <a:ext cx="381000" cy="3200400"/>
          </a:xfrm>
          <a:prstGeom prst="downArrow">
            <a:avLst/>
          </a:prstGeom>
          <a:gradFill flip="none" rotWithShape="1">
            <a:gsLst>
              <a:gs pos="36000">
                <a:schemeClr val="tx2"/>
              </a:gs>
              <a:gs pos="100000">
                <a:schemeClr val="accent1">
                  <a:shade val="67500"/>
                  <a:satMod val="115000"/>
                </a:schemeClr>
              </a:gs>
              <a:gs pos="100000">
                <a:schemeClr val="accent1">
                  <a:shade val="100000"/>
                  <a:satMod val="115000"/>
                </a:schemeClr>
              </a:gs>
            </a:gsLst>
            <a:lin ang="18900000" scaled="1"/>
            <a:tileRect/>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ndParaRPr>
          </a:p>
        </p:txBody>
      </p:sp>
      <p:sp>
        <p:nvSpPr>
          <p:cNvPr id="2" name="TextBox 1"/>
          <p:cNvSpPr txBox="1"/>
          <p:nvPr/>
        </p:nvSpPr>
        <p:spPr>
          <a:xfrm>
            <a:off x="6858000" y="5791200"/>
            <a:ext cx="1013419" cy="923330"/>
          </a:xfrm>
          <a:prstGeom prst="rect">
            <a:avLst/>
          </a:prstGeom>
          <a:noFill/>
        </p:spPr>
        <p:txBody>
          <a:bodyPr wrap="none" rtlCol="0">
            <a:spAutoFit/>
          </a:bodyPr>
          <a:lstStyle/>
          <a:p>
            <a:pPr algn="ctr"/>
            <a:r>
              <a:rPr lang="en-CA" sz="1800" b="1" dirty="0" smtClean="0">
                <a:solidFill>
                  <a:srgbClr val="336699"/>
                </a:solidFill>
              </a:rPr>
              <a:t>STOP?</a:t>
            </a:r>
          </a:p>
          <a:p>
            <a:pPr algn="ctr"/>
            <a:r>
              <a:rPr lang="en-CA" sz="1800" b="1" dirty="0" smtClean="0">
                <a:solidFill>
                  <a:srgbClr val="336699"/>
                </a:solidFill>
              </a:rPr>
              <a:t>or</a:t>
            </a:r>
          </a:p>
          <a:p>
            <a:pPr algn="ctr"/>
            <a:r>
              <a:rPr lang="en-CA" sz="1800" b="1" dirty="0" smtClean="0">
                <a:solidFill>
                  <a:srgbClr val="336699"/>
                </a:solidFill>
              </a:rPr>
              <a:t>GO?</a:t>
            </a:r>
            <a:endParaRPr lang="en-CA" sz="1800" b="1" dirty="0">
              <a:solidFill>
                <a:srgbClr val="336699"/>
              </a:solidFill>
            </a:endParaRPr>
          </a:p>
        </p:txBody>
      </p:sp>
    </p:spTree>
    <p:extLst>
      <p:ext uri="{BB962C8B-B14F-4D97-AF65-F5344CB8AC3E}">
        <p14:creationId xmlns:p14="http://schemas.microsoft.com/office/powerpoint/2010/main" val="200118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00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0"/>
                                        <p:tgtEl>
                                          <p:spTgt spid="5123">
                                            <p:txEl>
                                              <p:pRg st="0" end="0"/>
                                            </p:txEl>
                                          </p:spTgt>
                                        </p:tgtEl>
                                      </p:cBhvr>
                                    </p:animEffect>
                                  </p:childTnLst>
                                </p:cTn>
                              </p:par>
                            </p:childTnLst>
                          </p:cTn>
                        </p:par>
                        <p:par>
                          <p:cTn id="8" fill="hold">
                            <p:stCondLst>
                              <p:cond delay="7000"/>
                            </p:stCondLst>
                            <p:childTnLst>
                              <p:par>
                                <p:cTn id="9" presetID="22" presetClass="entr" presetSubtype="1" fill="hold" grpId="0" nodeType="afterEffect">
                                  <p:stCondLst>
                                    <p:cond delay="200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2000"/>
                                        <p:tgtEl>
                                          <p:spTgt spid="5"/>
                                        </p:tgtEl>
                                      </p:cBhvr>
                                    </p:animEffect>
                                  </p:childTnLst>
                                </p:cTn>
                              </p:par>
                            </p:childTnLst>
                          </p:cTn>
                        </p:par>
                        <p:par>
                          <p:cTn id="12" fill="hold">
                            <p:stCondLst>
                              <p:cond delay="11000"/>
                            </p:stCondLst>
                            <p:childTnLst>
                              <p:par>
                                <p:cTn id="13" presetID="22" presetClass="entr" presetSubtype="1" fill="hold" grpId="0" nodeType="afterEffect">
                                  <p:stCondLst>
                                    <p:cond delay="100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2000"/>
                                        <p:tgtEl>
                                          <p:spTgt spid="15"/>
                                        </p:tgtEl>
                                      </p:cBhvr>
                                    </p:animEffect>
                                  </p:childTnLst>
                                </p:cTn>
                              </p:par>
                            </p:childTnLst>
                          </p:cTn>
                        </p:par>
                        <p:par>
                          <p:cTn id="16" fill="hold">
                            <p:stCondLst>
                              <p:cond delay="14000"/>
                            </p:stCondLst>
                            <p:childTnLst>
                              <p:par>
                                <p:cTn id="17" presetID="22" presetClass="entr" presetSubtype="1" fill="hold" grpId="0" nodeType="afterEffect">
                                  <p:stCondLst>
                                    <p:cond delay="100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1000"/>
                                        <p:tgtEl>
                                          <p:spTgt spid="25"/>
                                        </p:tgtEl>
                                      </p:cBhvr>
                                    </p:animEffect>
                                  </p:childTnLst>
                                </p:cTn>
                              </p:par>
                            </p:childTnLst>
                          </p:cTn>
                        </p:par>
                        <p:par>
                          <p:cTn id="20" fill="hold">
                            <p:stCondLst>
                              <p:cond delay="16000"/>
                            </p:stCondLst>
                            <p:childTnLst>
                              <p:par>
                                <p:cTn id="21" presetID="22" presetClass="entr" presetSubtype="1"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up)">
                                      <p:cBhvr>
                                        <p:cTn id="23" dur="5000"/>
                                        <p:tgtEl>
                                          <p:spTgt spid="16"/>
                                        </p:tgtEl>
                                      </p:cBhvr>
                                    </p:animEffect>
                                  </p:childTnLst>
                                </p:cTn>
                              </p:par>
                            </p:childTnLst>
                          </p:cTn>
                        </p:par>
                        <p:par>
                          <p:cTn id="24" fill="hold">
                            <p:stCondLst>
                              <p:cond delay="21000"/>
                            </p:stCondLst>
                            <p:childTnLst>
                              <p:par>
                                <p:cTn id="25" presetID="22" presetClass="entr" presetSubtype="8" fill="hold" grpId="0" nodeType="afterEffect">
                                  <p:stCondLst>
                                    <p:cond delay="1500"/>
                                  </p:stCondLst>
                                  <p:childTnLst>
                                    <p:set>
                                      <p:cBhvr>
                                        <p:cTn id="26" dur="1" fill="hold">
                                          <p:stCondLst>
                                            <p:cond delay="0"/>
                                          </p:stCondLst>
                                        </p:cTn>
                                        <p:tgtEl>
                                          <p:spTgt spid="27"/>
                                        </p:tgtEl>
                                        <p:attrNameLst>
                                          <p:attrName>style.visibility</p:attrName>
                                        </p:attrNameLst>
                                      </p:cBhvr>
                                      <p:to>
                                        <p:strVal val="visible"/>
                                      </p:to>
                                    </p:set>
                                    <p:animEffect transition="in" filter="wipe(left)">
                                      <p:cBhvr>
                                        <p:cTn id="27" dur="2000"/>
                                        <p:tgtEl>
                                          <p:spTgt spid="27"/>
                                        </p:tgtEl>
                                      </p:cBhvr>
                                    </p:animEffect>
                                  </p:childTnLst>
                                </p:cTn>
                              </p:par>
                            </p:childTnLst>
                          </p:cTn>
                        </p:par>
                        <p:par>
                          <p:cTn id="28" fill="hold">
                            <p:stCondLst>
                              <p:cond delay="24500"/>
                            </p:stCondLst>
                            <p:childTnLst>
                              <p:par>
                                <p:cTn id="29" presetID="53" presetClass="entr" presetSubtype="16"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3000" fill="hold"/>
                                        <p:tgtEl>
                                          <p:spTgt spid="4"/>
                                        </p:tgtEl>
                                        <p:attrNameLst>
                                          <p:attrName>ppt_w</p:attrName>
                                        </p:attrNameLst>
                                      </p:cBhvr>
                                      <p:tavLst>
                                        <p:tav tm="0">
                                          <p:val>
                                            <p:fltVal val="0"/>
                                          </p:val>
                                        </p:tav>
                                        <p:tav tm="100000">
                                          <p:val>
                                            <p:strVal val="#ppt_w"/>
                                          </p:val>
                                        </p:tav>
                                      </p:tavLst>
                                    </p:anim>
                                    <p:anim calcmode="lin" valueType="num">
                                      <p:cBhvr>
                                        <p:cTn id="32" dur="3000" fill="hold"/>
                                        <p:tgtEl>
                                          <p:spTgt spid="4"/>
                                        </p:tgtEl>
                                        <p:attrNameLst>
                                          <p:attrName>ppt_h</p:attrName>
                                        </p:attrNameLst>
                                      </p:cBhvr>
                                      <p:tavLst>
                                        <p:tav tm="0">
                                          <p:val>
                                            <p:fltVal val="0"/>
                                          </p:val>
                                        </p:tav>
                                        <p:tav tm="100000">
                                          <p:val>
                                            <p:strVal val="#ppt_h"/>
                                          </p:val>
                                        </p:tav>
                                      </p:tavLst>
                                    </p:anim>
                                    <p:animEffect transition="in" filter="fade">
                                      <p:cBhvr>
                                        <p:cTn id="33" dur="3000"/>
                                        <p:tgtEl>
                                          <p:spTgt spid="4"/>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up)">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p:bldP spid="25" grpId="0" animBg="1"/>
      <p:bldP spid="27"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AutoShape 28"/>
          <p:cNvCxnSpPr>
            <a:cxnSpLocks noChangeShapeType="1"/>
          </p:cNvCxnSpPr>
          <p:nvPr/>
        </p:nvCxnSpPr>
        <p:spPr bwMode="auto">
          <a:xfrm flipH="1">
            <a:off x="685800" y="3048000"/>
            <a:ext cx="381000" cy="1952625"/>
          </a:xfrm>
          <a:prstGeom prst="straightConnector1">
            <a:avLst/>
          </a:prstGeom>
          <a:noFill/>
          <a:ln w="63500">
            <a:solidFill>
              <a:schemeClr val="fo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22" name="Rectangle 2"/>
          <p:cNvSpPr>
            <a:spLocks noGrp="1" noChangeArrowheads="1"/>
          </p:cNvSpPr>
          <p:nvPr>
            <p:ph type="title"/>
          </p:nvPr>
        </p:nvSpPr>
        <p:spPr>
          <a:xfrm>
            <a:off x="614362" y="476250"/>
            <a:ext cx="8162925" cy="762000"/>
          </a:xfrm>
        </p:spPr>
        <p:txBody>
          <a:bodyPr/>
          <a:lstStyle/>
          <a:p>
            <a:r>
              <a:rPr lang="en-US" dirty="0"/>
              <a:t>Risk </a:t>
            </a:r>
            <a:r>
              <a:rPr lang="en-US" b="1" dirty="0" smtClean="0"/>
              <a:t>Assessment </a:t>
            </a:r>
            <a:r>
              <a:rPr lang="en-US" dirty="0" smtClean="0"/>
              <a:t>Process</a:t>
            </a:r>
            <a:endParaRPr lang="en-US" dirty="0"/>
          </a:p>
        </p:txBody>
      </p:sp>
      <p:sp>
        <p:nvSpPr>
          <p:cNvPr id="56339" name="AutoShape 19"/>
          <p:cNvSpPr>
            <a:spLocks noChangeArrowheads="1"/>
          </p:cNvSpPr>
          <p:nvPr/>
        </p:nvSpPr>
        <p:spPr bwMode="auto">
          <a:xfrm>
            <a:off x="7772400" y="3352800"/>
            <a:ext cx="1219200" cy="1905000"/>
          </a:xfrm>
          <a:prstGeom prst="roundRect">
            <a:avLst>
              <a:gd name="adj" fmla="val 16667"/>
            </a:avLst>
          </a:prstGeom>
          <a:solidFill>
            <a:schemeClr val="bg1"/>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400" b="1"/>
              <a:t>Monitor and Review Risk</a:t>
            </a:r>
          </a:p>
        </p:txBody>
      </p:sp>
      <p:cxnSp>
        <p:nvCxnSpPr>
          <p:cNvPr id="56343" name="AutoShape 23"/>
          <p:cNvCxnSpPr>
            <a:cxnSpLocks noChangeShapeType="1"/>
            <a:stCxn id="56337" idx="2"/>
            <a:endCxn id="56338" idx="0"/>
          </p:cNvCxnSpPr>
          <p:nvPr/>
        </p:nvCxnSpPr>
        <p:spPr bwMode="auto">
          <a:xfrm>
            <a:off x="1752600" y="3048000"/>
            <a:ext cx="1676400" cy="2590800"/>
          </a:xfrm>
          <a:prstGeom prst="straightConnector1">
            <a:avLst/>
          </a:prstGeom>
          <a:noFill/>
          <a:ln w="127000">
            <a:solidFill>
              <a:schemeClr val="fo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40" name="Rectangle 20"/>
          <p:cNvSpPr>
            <a:spLocks noChangeArrowheads="1"/>
          </p:cNvSpPr>
          <p:nvPr/>
        </p:nvSpPr>
        <p:spPr bwMode="auto">
          <a:xfrm>
            <a:off x="1295400" y="3886200"/>
            <a:ext cx="2741613" cy="381000"/>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b="1"/>
              <a:t>1. Identify risk mitigation</a:t>
            </a:r>
          </a:p>
        </p:txBody>
      </p:sp>
      <p:sp>
        <p:nvSpPr>
          <p:cNvPr id="56341" name="Rectangle 21"/>
          <p:cNvSpPr>
            <a:spLocks noChangeArrowheads="1"/>
          </p:cNvSpPr>
          <p:nvPr/>
        </p:nvSpPr>
        <p:spPr bwMode="auto">
          <a:xfrm>
            <a:off x="1600200" y="4343400"/>
            <a:ext cx="2741613" cy="381000"/>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b="1"/>
              <a:t>2. Develop risk mitigation</a:t>
            </a:r>
          </a:p>
        </p:txBody>
      </p:sp>
      <p:sp>
        <p:nvSpPr>
          <p:cNvPr id="56342" name="Rectangle 22"/>
          <p:cNvSpPr>
            <a:spLocks noChangeArrowheads="1"/>
          </p:cNvSpPr>
          <p:nvPr/>
        </p:nvSpPr>
        <p:spPr bwMode="auto">
          <a:xfrm>
            <a:off x="1981200" y="4800600"/>
            <a:ext cx="2741613" cy="381000"/>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b="1"/>
              <a:t>3. Implement risk mitigation</a:t>
            </a:r>
          </a:p>
        </p:txBody>
      </p:sp>
      <p:cxnSp>
        <p:nvCxnSpPr>
          <p:cNvPr id="56344" name="AutoShape 24"/>
          <p:cNvCxnSpPr>
            <a:cxnSpLocks noChangeShapeType="1"/>
            <a:stCxn id="56337" idx="3"/>
            <a:endCxn id="56346" idx="1"/>
          </p:cNvCxnSpPr>
          <p:nvPr/>
        </p:nvCxnSpPr>
        <p:spPr bwMode="auto">
          <a:xfrm>
            <a:off x="2743200" y="2590800"/>
            <a:ext cx="3325813" cy="1095375"/>
          </a:xfrm>
          <a:prstGeom prst="straightConnector1">
            <a:avLst/>
          </a:prstGeom>
          <a:noFill/>
          <a:ln w="63500">
            <a:solidFill>
              <a:schemeClr val="fo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46" name="Oval 26"/>
          <p:cNvSpPr>
            <a:spLocks noChangeArrowheads="1"/>
          </p:cNvSpPr>
          <p:nvPr/>
        </p:nvSpPr>
        <p:spPr bwMode="auto">
          <a:xfrm>
            <a:off x="5867400" y="3429000"/>
            <a:ext cx="1371600" cy="1752600"/>
          </a:xfrm>
          <a:prstGeom prst="ellipse">
            <a:avLst/>
          </a:prstGeom>
          <a:solidFill>
            <a:schemeClr val="bg1"/>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t>Accept</a:t>
            </a:r>
          </a:p>
          <a:p>
            <a:pPr algn="ctr"/>
            <a:r>
              <a:rPr lang="en-US" sz="2000" b="1"/>
              <a:t>Risk</a:t>
            </a:r>
          </a:p>
        </p:txBody>
      </p:sp>
      <p:sp>
        <p:nvSpPr>
          <p:cNvPr id="56337" name="AutoShape 17"/>
          <p:cNvSpPr>
            <a:spLocks noChangeArrowheads="1"/>
          </p:cNvSpPr>
          <p:nvPr/>
        </p:nvSpPr>
        <p:spPr bwMode="auto">
          <a:xfrm>
            <a:off x="762000" y="2133600"/>
            <a:ext cx="1981200" cy="914400"/>
          </a:xfrm>
          <a:prstGeom prst="roundRect">
            <a:avLst>
              <a:gd name="adj" fmla="val 16667"/>
            </a:avLst>
          </a:prstGeom>
          <a:solidFill>
            <a:schemeClr val="bg1"/>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400" b="1"/>
              <a:t>Is Inherent Risk Acceptable?</a:t>
            </a:r>
          </a:p>
        </p:txBody>
      </p:sp>
      <p:cxnSp>
        <p:nvCxnSpPr>
          <p:cNvPr id="56347" name="AutoShape 27"/>
          <p:cNvCxnSpPr>
            <a:cxnSpLocks noChangeShapeType="1"/>
            <a:stCxn id="56346" idx="6"/>
            <a:endCxn id="56339" idx="1"/>
          </p:cNvCxnSpPr>
          <p:nvPr/>
        </p:nvCxnSpPr>
        <p:spPr bwMode="auto">
          <a:xfrm>
            <a:off x="7239000" y="4305300"/>
            <a:ext cx="533400" cy="0"/>
          </a:xfrm>
          <a:prstGeom prst="straightConnector1">
            <a:avLst/>
          </a:prstGeom>
          <a:noFill/>
          <a:ln w="127000">
            <a:solidFill>
              <a:schemeClr val="fo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48" name="AutoShape 28"/>
          <p:cNvCxnSpPr>
            <a:cxnSpLocks noChangeShapeType="1"/>
            <a:endCxn id="56346" idx="3"/>
          </p:cNvCxnSpPr>
          <p:nvPr/>
        </p:nvCxnSpPr>
        <p:spPr bwMode="auto">
          <a:xfrm flipV="1">
            <a:off x="4267200" y="4924938"/>
            <a:ext cx="1801066" cy="1475644"/>
          </a:xfrm>
          <a:prstGeom prst="straightConnector1">
            <a:avLst/>
          </a:prstGeom>
          <a:noFill/>
          <a:ln w="127000">
            <a:solidFill>
              <a:schemeClr val="fo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38" name="AutoShape 18"/>
          <p:cNvSpPr>
            <a:spLocks noChangeArrowheads="1"/>
          </p:cNvSpPr>
          <p:nvPr/>
        </p:nvSpPr>
        <p:spPr bwMode="auto">
          <a:xfrm>
            <a:off x="2438400" y="5638800"/>
            <a:ext cx="1981200" cy="914400"/>
          </a:xfrm>
          <a:prstGeom prst="roundRect">
            <a:avLst>
              <a:gd name="adj" fmla="val 16667"/>
            </a:avLst>
          </a:prstGeom>
          <a:solidFill>
            <a:schemeClr val="bg1"/>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400" dirty="0"/>
              <a:t>Is Residual Risk Acceptable?</a:t>
            </a:r>
          </a:p>
          <a:p>
            <a:pPr algn="ctr"/>
            <a:r>
              <a:rPr lang="en-US" sz="800" dirty="0"/>
              <a:t>That’s right, you can never get rid of all of the risk short of not undertaking a particular activity.</a:t>
            </a:r>
          </a:p>
        </p:txBody>
      </p:sp>
      <p:cxnSp>
        <p:nvCxnSpPr>
          <p:cNvPr id="56349" name="AutoShape 29"/>
          <p:cNvCxnSpPr>
            <a:cxnSpLocks noChangeShapeType="1"/>
            <a:stCxn id="56339" idx="0"/>
            <a:endCxn id="56337" idx="0"/>
          </p:cNvCxnSpPr>
          <p:nvPr/>
        </p:nvCxnSpPr>
        <p:spPr bwMode="auto">
          <a:xfrm rot="5400000" flipH="1">
            <a:off x="4457700" y="-571500"/>
            <a:ext cx="1219200" cy="6629400"/>
          </a:xfrm>
          <a:prstGeom prst="bentConnector3">
            <a:avLst>
              <a:gd name="adj1" fmla="val 118750"/>
            </a:avLst>
          </a:prstGeom>
          <a:noFill/>
          <a:ln w="38100">
            <a:solidFill>
              <a:schemeClr val="folHlink"/>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50" name="Text Box 30"/>
          <p:cNvSpPr txBox="1">
            <a:spLocks noChangeArrowheads="1"/>
          </p:cNvSpPr>
          <p:nvPr/>
        </p:nvSpPr>
        <p:spPr bwMode="auto">
          <a:xfrm>
            <a:off x="2362200" y="2514600"/>
            <a:ext cx="831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336699"/>
                </a:solidFill>
              </a:rPr>
              <a:t>YES</a:t>
            </a:r>
          </a:p>
        </p:txBody>
      </p:sp>
      <p:sp>
        <p:nvSpPr>
          <p:cNvPr id="56351" name="Text Box 31"/>
          <p:cNvSpPr txBox="1">
            <a:spLocks noChangeArrowheads="1"/>
          </p:cNvSpPr>
          <p:nvPr/>
        </p:nvSpPr>
        <p:spPr bwMode="auto">
          <a:xfrm>
            <a:off x="457200" y="2743200"/>
            <a:ext cx="70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336699"/>
                </a:solidFill>
              </a:rPr>
              <a:t>NO</a:t>
            </a:r>
          </a:p>
        </p:txBody>
      </p:sp>
      <p:sp>
        <p:nvSpPr>
          <p:cNvPr id="56352" name="Text Box 32"/>
          <p:cNvSpPr txBox="1">
            <a:spLocks noChangeArrowheads="1"/>
          </p:cNvSpPr>
          <p:nvPr/>
        </p:nvSpPr>
        <p:spPr bwMode="auto">
          <a:xfrm>
            <a:off x="4454642" y="6171982"/>
            <a:ext cx="831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336699"/>
                </a:solidFill>
              </a:rPr>
              <a:t>YES</a:t>
            </a:r>
          </a:p>
        </p:txBody>
      </p:sp>
      <p:sp>
        <p:nvSpPr>
          <p:cNvPr id="56353" name="Text Box 33"/>
          <p:cNvSpPr txBox="1">
            <a:spLocks noChangeArrowheads="1"/>
          </p:cNvSpPr>
          <p:nvPr/>
        </p:nvSpPr>
        <p:spPr bwMode="auto">
          <a:xfrm>
            <a:off x="4876800" y="1905000"/>
            <a:ext cx="3429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sz="1600" b="1" dirty="0">
                <a:solidFill>
                  <a:srgbClr val="336699"/>
                </a:solidFill>
              </a:rPr>
              <a:t>restart the risk mitigation process</a:t>
            </a:r>
          </a:p>
        </p:txBody>
      </p:sp>
      <p:sp>
        <p:nvSpPr>
          <p:cNvPr id="56354" name="Text Box 34"/>
          <p:cNvSpPr txBox="1">
            <a:spLocks noChangeArrowheads="1"/>
          </p:cNvSpPr>
          <p:nvPr/>
        </p:nvSpPr>
        <p:spPr bwMode="auto">
          <a:xfrm>
            <a:off x="6945284" y="2678668"/>
            <a:ext cx="14478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sz="1400" b="1" dirty="0">
                <a:solidFill>
                  <a:srgbClr val="336699"/>
                </a:solidFill>
              </a:rPr>
              <a:t>Risk increases</a:t>
            </a:r>
          </a:p>
          <a:p>
            <a:pPr algn="r"/>
            <a:r>
              <a:rPr lang="en-US" sz="1400" b="1" dirty="0">
                <a:solidFill>
                  <a:srgbClr val="336699"/>
                </a:solidFill>
              </a:rPr>
              <a:t>or </a:t>
            </a:r>
            <a:r>
              <a:rPr lang="en-US" sz="1400" b="1" dirty="0" smtClean="0">
                <a:solidFill>
                  <a:srgbClr val="336699"/>
                </a:solidFill>
              </a:rPr>
              <a:t>changes?</a:t>
            </a:r>
            <a:endParaRPr lang="en-US" sz="1400" b="1" dirty="0">
              <a:solidFill>
                <a:srgbClr val="336699"/>
              </a:solidFill>
            </a:endParaRPr>
          </a:p>
        </p:txBody>
      </p:sp>
      <p:sp>
        <p:nvSpPr>
          <p:cNvPr id="56355" name="Text Box 35"/>
          <p:cNvSpPr txBox="1">
            <a:spLocks noChangeArrowheads="1"/>
          </p:cNvSpPr>
          <p:nvPr/>
        </p:nvSpPr>
        <p:spPr bwMode="auto">
          <a:xfrm rot="1099146">
            <a:off x="3788352" y="2787269"/>
            <a:ext cx="257371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000" b="1" dirty="0"/>
              <a:t>Risk is so unlikely and of such minor impact that no risk mitigation is necessary </a:t>
            </a:r>
          </a:p>
        </p:txBody>
      </p:sp>
      <p:sp>
        <p:nvSpPr>
          <p:cNvPr id="5" name="Explosion 1 4"/>
          <p:cNvSpPr/>
          <p:nvPr/>
        </p:nvSpPr>
        <p:spPr bwMode="auto">
          <a:xfrm>
            <a:off x="76200" y="4846320"/>
            <a:ext cx="1341437" cy="1935480"/>
          </a:xfrm>
          <a:prstGeom prst="irregularSeal1">
            <a:avLst/>
          </a:prstGeom>
          <a:solidFill>
            <a:schemeClr val="bg1"/>
          </a:solidFill>
          <a:ln w="19050" cap="flat" cmpd="sng" algn="ctr">
            <a:solidFill>
              <a:srgbClr val="C0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ndParaRPr>
          </a:p>
        </p:txBody>
      </p:sp>
      <p:sp>
        <p:nvSpPr>
          <p:cNvPr id="7" name="TextBox 6"/>
          <p:cNvSpPr txBox="1"/>
          <p:nvPr/>
        </p:nvSpPr>
        <p:spPr>
          <a:xfrm>
            <a:off x="152400" y="5334000"/>
            <a:ext cx="1219200" cy="1200329"/>
          </a:xfrm>
          <a:prstGeom prst="rect">
            <a:avLst/>
          </a:prstGeom>
          <a:noFill/>
        </p:spPr>
        <p:txBody>
          <a:bodyPr wrap="square" rtlCol="0">
            <a:spAutoFit/>
          </a:bodyPr>
          <a:lstStyle/>
          <a:p>
            <a:pPr algn="ctr"/>
            <a:r>
              <a:rPr lang="en-CA" sz="1200" b="1" dirty="0" smtClean="0"/>
              <a:t>Do NOT accept risk:     </a:t>
            </a:r>
            <a:r>
              <a:rPr lang="en-CA" sz="1200" dirty="0" smtClean="0"/>
              <a:t> end project, action, proposal, etc.</a:t>
            </a:r>
            <a:endParaRPr lang="en-CA" sz="1200" dirty="0"/>
          </a:p>
        </p:txBody>
      </p:sp>
      <p:cxnSp>
        <p:nvCxnSpPr>
          <p:cNvPr id="35" name="AutoShape 28"/>
          <p:cNvCxnSpPr>
            <a:cxnSpLocks noChangeShapeType="1"/>
            <a:stCxn id="56338" idx="1"/>
            <a:endCxn id="7" idx="3"/>
          </p:cNvCxnSpPr>
          <p:nvPr/>
        </p:nvCxnSpPr>
        <p:spPr bwMode="auto">
          <a:xfrm flipH="1" flipV="1">
            <a:off x="1371600" y="5934165"/>
            <a:ext cx="1066800" cy="161835"/>
          </a:xfrm>
          <a:prstGeom prst="straightConnector1">
            <a:avLst/>
          </a:prstGeom>
          <a:noFill/>
          <a:ln w="63500">
            <a:solidFill>
              <a:schemeClr val="fo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 Box 31"/>
          <p:cNvSpPr txBox="1">
            <a:spLocks noChangeArrowheads="1"/>
          </p:cNvSpPr>
          <p:nvPr/>
        </p:nvSpPr>
        <p:spPr bwMode="auto">
          <a:xfrm>
            <a:off x="1732569" y="6174971"/>
            <a:ext cx="70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336699"/>
                </a:solidFill>
              </a:rPr>
              <a:t>NO</a:t>
            </a:r>
          </a:p>
        </p:txBody>
      </p:sp>
      <p:pic>
        <p:nvPicPr>
          <p:cNvPr id="1033" name="Picture 9" descr="http://www.clker.com/cliparts/X/d/E/C/C/A/traffic-sign-green-t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3546" y="2396836"/>
            <a:ext cx="610908"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http://www.clker.com/cliparts/1/f/a/2/11949849771043985234traffic_light_red_dan_ge_01.svg.thumb.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0300" y="3178745"/>
            <a:ext cx="61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www.clker.com/cliparts/8/1/7/4/11949849782053089133traffic_light_yellow_dan_01.svg.thumb.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0" y="2590800"/>
            <a:ext cx="61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http://www.clker.com/cliparts/e/9/f/d/11949849751056341160traffic_light_dan_gerhar_01.svg.thumb.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15226" y="381000"/>
            <a:ext cx="809625" cy="9525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13" descr="http://www.clker.com/cliparts/8/1/7/4/11949849782053089133traffic_light_yellow_dan_01.svg.thumb.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9251" y="3069000"/>
            <a:ext cx="61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1" descr="http://www.clker.com/cliparts/1/f/a/2/11949849771043985234traffic_light_red_dan_ge_01.svg.thumb.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5715000"/>
            <a:ext cx="394267" cy="463844"/>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9" descr="http://www.clker.com/cliparts/X/d/E/C/C/A/traffic-sign-green-t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7320" y="5598329"/>
            <a:ext cx="450967" cy="531498"/>
          </a:xfrm>
          <a:prstGeom prst="rect">
            <a:avLst/>
          </a:prstGeom>
          <a:noFill/>
          <a:extLst>
            <a:ext uri="{909E8E84-426E-40DD-AFC4-6F175D3DCCD1}">
              <a14:hiddenFill xmlns:a14="http://schemas.microsoft.com/office/drawing/2010/main">
                <a:solidFill>
                  <a:srgbClr val="FFFFFF"/>
                </a:solidFill>
              </a14:hiddenFill>
            </a:ext>
          </a:extLst>
        </p:spPr>
      </p:pic>
      <p:sp>
        <p:nvSpPr>
          <p:cNvPr id="33" name="Text Box 31"/>
          <p:cNvSpPr txBox="1">
            <a:spLocks noChangeArrowheads="1"/>
          </p:cNvSpPr>
          <p:nvPr/>
        </p:nvSpPr>
        <p:spPr bwMode="auto">
          <a:xfrm>
            <a:off x="1454980" y="2819400"/>
            <a:ext cx="4058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dirty="0" smtClean="0">
                <a:solidFill>
                  <a:srgbClr val="336699"/>
                </a:solidFill>
              </a:rPr>
              <a:t>?</a:t>
            </a:r>
            <a:endParaRPr lang="en-US" b="1" dirty="0">
              <a:solidFill>
                <a:srgbClr val="336699"/>
              </a:solidFill>
            </a:endParaRPr>
          </a:p>
        </p:txBody>
      </p:sp>
    </p:spTree>
    <p:extLst>
      <p:ext uri="{BB962C8B-B14F-4D97-AF65-F5344CB8AC3E}">
        <p14:creationId xmlns:p14="http://schemas.microsoft.com/office/powerpoint/2010/main" val="411065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39"/>
                                        </p:tgtEl>
                                        <p:attrNameLst>
                                          <p:attrName>style.visibility</p:attrName>
                                        </p:attrNameLst>
                                      </p:cBhvr>
                                      <p:to>
                                        <p:strVal val="visible"/>
                                      </p:to>
                                    </p:set>
                                    <p:anim calcmode="lin" valueType="num">
                                      <p:cBhvr>
                                        <p:cTn id="7" dur="3000" fill="hold"/>
                                        <p:tgtEl>
                                          <p:spTgt spid="1039"/>
                                        </p:tgtEl>
                                        <p:attrNameLst>
                                          <p:attrName>ppt_w</p:attrName>
                                        </p:attrNameLst>
                                      </p:cBhvr>
                                      <p:tavLst>
                                        <p:tav tm="0">
                                          <p:val>
                                            <p:fltVal val="0"/>
                                          </p:val>
                                        </p:tav>
                                        <p:tav tm="100000">
                                          <p:val>
                                            <p:strVal val="#ppt_w"/>
                                          </p:val>
                                        </p:tav>
                                      </p:tavLst>
                                    </p:anim>
                                    <p:anim calcmode="lin" valueType="num">
                                      <p:cBhvr>
                                        <p:cTn id="8" dur="3000" fill="hold"/>
                                        <p:tgtEl>
                                          <p:spTgt spid="1039"/>
                                        </p:tgtEl>
                                        <p:attrNameLst>
                                          <p:attrName>ppt_h</p:attrName>
                                        </p:attrNameLst>
                                      </p:cBhvr>
                                      <p:tavLst>
                                        <p:tav tm="0">
                                          <p:val>
                                            <p:fltVal val="0"/>
                                          </p:val>
                                        </p:tav>
                                        <p:tav tm="100000">
                                          <p:val>
                                            <p:strVal val="#ppt_h"/>
                                          </p:val>
                                        </p:tav>
                                      </p:tavLst>
                                    </p:anim>
                                    <p:animEffect transition="in" filter="fade">
                                      <p:cBhvr>
                                        <p:cTn id="9" dur="3000"/>
                                        <p:tgtEl>
                                          <p:spTgt spid="1039"/>
                                        </p:tgtEl>
                                      </p:cBhvr>
                                    </p:animEffect>
                                  </p:childTnLst>
                                </p:cTn>
                              </p:par>
                            </p:childTnLst>
                          </p:cTn>
                        </p:par>
                        <p:par>
                          <p:cTn id="10" fill="hold">
                            <p:stCondLst>
                              <p:cond delay="3000"/>
                            </p:stCondLst>
                            <p:childTnLst>
                              <p:par>
                                <p:cTn id="11" presetID="22" presetClass="entr" presetSubtype="8" fill="hold" grpId="0" nodeType="afterEffect">
                                  <p:stCondLst>
                                    <p:cond delay="500"/>
                                  </p:stCondLst>
                                  <p:childTnLst>
                                    <p:set>
                                      <p:cBhvr>
                                        <p:cTn id="12" dur="1" fill="hold">
                                          <p:stCondLst>
                                            <p:cond delay="0"/>
                                          </p:stCondLst>
                                        </p:cTn>
                                        <p:tgtEl>
                                          <p:spTgt spid="56337"/>
                                        </p:tgtEl>
                                        <p:attrNameLst>
                                          <p:attrName>style.visibility</p:attrName>
                                        </p:attrNameLst>
                                      </p:cBhvr>
                                      <p:to>
                                        <p:strVal val="visible"/>
                                      </p:to>
                                    </p:set>
                                    <p:animEffect transition="in" filter="wipe(left)">
                                      <p:cBhvr>
                                        <p:cTn id="13" dur="2000"/>
                                        <p:tgtEl>
                                          <p:spTgt spid="56337"/>
                                        </p:tgtEl>
                                      </p:cBhvr>
                                    </p:animEffect>
                                  </p:childTnLst>
                                </p:cTn>
                              </p:par>
                            </p:childTnLst>
                          </p:cTn>
                        </p:par>
                        <p:par>
                          <p:cTn id="14" fill="hold">
                            <p:stCondLst>
                              <p:cond delay="5500"/>
                            </p:stCondLst>
                            <p:childTnLst>
                              <p:par>
                                <p:cTn id="15" presetID="22" presetClass="entr" presetSubtype="8" fill="hold" grpId="0" nodeType="afterEffect">
                                  <p:stCondLst>
                                    <p:cond delay="500"/>
                                  </p:stCondLst>
                                  <p:childTnLst>
                                    <p:set>
                                      <p:cBhvr>
                                        <p:cTn id="16" dur="1" fill="hold">
                                          <p:stCondLst>
                                            <p:cond delay="0"/>
                                          </p:stCondLst>
                                        </p:cTn>
                                        <p:tgtEl>
                                          <p:spTgt spid="56350"/>
                                        </p:tgtEl>
                                        <p:attrNameLst>
                                          <p:attrName>style.visibility</p:attrName>
                                        </p:attrNameLst>
                                      </p:cBhvr>
                                      <p:to>
                                        <p:strVal val="visible"/>
                                      </p:to>
                                    </p:set>
                                    <p:animEffect transition="in" filter="wipe(left)">
                                      <p:cBhvr>
                                        <p:cTn id="17" dur="2000"/>
                                        <p:tgtEl>
                                          <p:spTgt spid="56350"/>
                                        </p:tgtEl>
                                      </p:cBhvr>
                                    </p:animEffect>
                                  </p:childTnLst>
                                </p:cTn>
                              </p:par>
                              <p:par>
                                <p:cTn id="18" presetID="53" presetClass="entr" presetSubtype="16" fill="hold" nodeType="withEffect">
                                  <p:stCondLst>
                                    <p:cond delay="0"/>
                                  </p:stCondLst>
                                  <p:childTnLst>
                                    <p:set>
                                      <p:cBhvr>
                                        <p:cTn id="19" dur="1" fill="hold">
                                          <p:stCondLst>
                                            <p:cond delay="0"/>
                                          </p:stCondLst>
                                        </p:cTn>
                                        <p:tgtEl>
                                          <p:spTgt spid="1033"/>
                                        </p:tgtEl>
                                        <p:attrNameLst>
                                          <p:attrName>style.visibility</p:attrName>
                                        </p:attrNameLst>
                                      </p:cBhvr>
                                      <p:to>
                                        <p:strVal val="visible"/>
                                      </p:to>
                                    </p:set>
                                    <p:anim calcmode="lin" valueType="num">
                                      <p:cBhvr>
                                        <p:cTn id="20" dur="3000" fill="hold"/>
                                        <p:tgtEl>
                                          <p:spTgt spid="1033"/>
                                        </p:tgtEl>
                                        <p:attrNameLst>
                                          <p:attrName>ppt_w</p:attrName>
                                        </p:attrNameLst>
                                      </p:cBhvr>
                                      <p:tavLst>
                                        <p:tav tm="0">
                                          <p:val>
                                            <p:fltVal val="0"/>
                                          </p:val>
                                        </p:tav>
                                        <p:tav tm="100000">
                                          <p:val>
                                            <p:strVal val="#ppt_w"/>
                                          </p:val>
                                        </p:tav>
                                      </p:tavLst>
                                    </p:anim>
                                    <p:anim calcmode="lin" valueType="num">
                                      <p:cBhvr>
                                        <p:cTn id="21" dur="3000" fill="hold"/>
                                        <p:tgtEl>
                                          <p:spTgt spid="1033"/>
                                        </p:tgtEl>
                                        <p:attrNameLst>
                                          <p:attrName>ppt_h</p:attrName>
                                        </p:attrNameLst>
                                      </p:cBhvr>
                                      <p:tavLst>
                                        <p:tav tm="0">
                                          <p:val>
                                            <p:fltVal val="0"/>
                                          </p:val>
                                        </p:tav>
                                        <p:tav tm="100000">
                                          <p:val>
                                            <p:strVal val="#ppt_h"/>
                                          </p:val>
                                        </p:tav>
                                      </p:tavLst>
                                    </p:anim>
                                    <p:animEffect transition="in" filter="fade">
                                      <p:cBhvr>
                                        <p:cTn id="22" dur="3000"/>
                                        <p:tgtEl>
                                          <p:spTgt spid="1033"/>
                                        </p:tgtEl>
                                      </p:cBhvr>
                                    </p:animEffect>
                                  </p:childTnLst>
                                </p:cTn>
                              </p:par>
                            </p:childTnLst>
                          </p:cTn>
                        </p:par>
                        <p:par>
                          <p:cTn id="23" fill="hold">
                            <p:stCondLst>
                              <p:cond delay="8500"/>
                            </p:stCondLst>
                            <p:childTnLst>
                              <p:par>
                                <p:cTn id="24" presetID="22" presetClass="entr" presetSubtype="8" fill="hold" grpId="0" nodeType="afterEffect">
                                  <p:stCondLst>
                                    <p:cond delay="1000"/>
                                  </p:stCondLst>
                                  <p:childTnLst>
                                    <p:set>
                                      <p:cBhvr>
                                        <p:cTn id="25" dur="1" fill="hold">
                                          <p:stCondLst>
                                            <p:cond delay="0"/>
                                          </p:stCondLst>
                                        </p:cTn>
                                        <p:tgtEl>
                                          <p:spTgt spid="56355"/>
                                        </p:tgtEl>
                                        <p:attrNameLst>
                                          <p:attrName>style.visibility</p:attrName>
                                        </p:attrNameLst>
                                      </p:cBhvr>
                                      <p:to>
                                        <p:strVal val="visible"/>
                                      </p:to>
                                    </p:set>
                                    <p:animEffect transition="in" filter="wipe(left)">
                                      <p:cBhvr>
                                        <p:cTn id="26" dur="2000"/>
                                        <p:tgtEl>
                                          <p:spTgt spid="56355"/>
                                        </p:tgtEl>
                                      </p:cBhvr>
                                    </p:animEffect>
                                  </p:childTnLst>
                                </p:cTn>
                              </p:par>
                              <p:par>
                                <p:cTn id="27" presetID="22" presetClass="entr" presetSubtype="8" fill="hold" nodeType="withEffect">
                                  <p:stCondLst>
                                    <p:cond delay="1000"/>
                                  </p:stCondLst>
                                  <p:childTnLst>
                                    <p:set>
                                      <p:cBhvr>
                                        <p:cTn id="28" dur="1" fill="hold">
                                          <p:stCondLst>
                                            <p:cond delay="0"/>
                                          </p:stCondLst>
                                        </p:cTn>
                                        <p:tgtEl>
                                          <p:spTgt spid="56344"/>
                                        </p:tgtEl>
                                        <p:attrNameLst>
                                          <p:attrName>style.visibility</p:attrName>
                                        </p:attrNameLst>
                                      </p:cBhvr>
                                      <p:to>
                                        <p:strVal val="visible"/>
                                      </p:to>
                                    </p:set>
                                    <p:animEffect transition="in" filter="wipe(left)">
                                      <p:cBhvr>
                                        <p:cTn id="29" dur="2000"/>
                                        <p:tgtEl>
                                          <p:spTgt spid="56344"/>
                                        </p:tgtEl>
                                      </p:cBhvr>
                                    </p:animEffect>
                                  </p:childTnLst>
                                </p:cTn>
                              </p:par>
                            </p:childTnLst>
                          </p:cTn>
                        </p:par>
                        <p:par>
                          <p:cTn id="30" fill="hold">
                            <p:stCondLst>
                              <p:cond delay="11500"/>
                            </p:stCondLst>
                            <p:childTnLst>
                              <p:par>
                                <p:cTn id="31" presetID="22" presetClass="entr" presetSubtype="8" fill="hold" grpId="0" nodeType="afterEffect">
                                  <p:stCondLst>
                                    <p:cond delay="500"/>
                                  </p:stCondLst>
                                  <p:childTnLst>
                                    <p:set>
                                      <p:cBhvr>
                                        <p:cTn id="32" dur="1" fill="hold">
                                          <p:stCondLst>
                                            <p:cond delay="0"/>
                                          </p:stCondLst>
                                        </p:cTn>
                                        <p:tgtEl>
                                          <p:spTgt spid="56346"/>
                                        </p:tgtEl>
                                        <p:attrNameLst>
                                          <p:attrName>style.visibility</p:attrName>
                                        </p:attrNameLst>
                                      </p:cBhvr>
                                      <p:to>
                                        <p:strVal val="visible"/>
                                      </p:to>
                                    </p:set>
                                    <p:animEffect transition="in" filter="wipe(left)">
                                      <p:cBhvr>
                                        <p:cTn id="33" dur="2000"/>
                                        <p:tgtEl>
                                          <p:spTgt spid="56346"/>
                                        </p:tgtEl>
                                      </p:cBhvr>
                                    </p:animEffect>
                                  </p:childTnLst>
                                </p:cTn>
                              </p:par>
                            </p:childTnLst>
                          </p:cTn>
                        </p:par>
                        <p:par>
                          <p:cTn id="34" fill="hold">
                            <p:stCondLst>
                              <p:cond delay="14000"/>
                            </p:stCondLst>
                            <p:childTnLst>
                              <p:par>
                                <p:cTn id="35" presetID="22" presetClass="entr" presetSubtype="8" fill="hold" grpId="0" nodeType="afterEffect">
                                  <p:stCondLst>
                                    <p:cond delay="1500"/>
                                  </p:stCondLst>
                                  <p:childTnLst>
                                    <p:set>
                                      <p:cBhvr>
                                        <p:cTn id="36" dur="1" fill="hold">
                                          <p:stCondLst>
                                            <p:cond delay="0"/>
                                          </p:stCondLst>
                                        </p:cTn>
                                        <p:tgtEl>
                                          <p:spTgt spid="56351"/>
                                        </p:tgtEl>
                                        <p:attrNameLst>
                                          <p:attrName>style.visibility</p:attrName>
                                        </p:attrNameLst>
                                      </p:cBhvr>
                                      <p:to>
                                        <p:strVal val="visible"/>
                                      </p:to>
                                    </p:set>
                                    <p:animEffect transition="in" filter="wipe(left)">
                                      <p:cBhvr>
                                        <p:cTn id="37" dur="2000"/>
                                        <p:tgtEl>
                                          <p:spTgt spid="56351"/>
                                        </p:tgtEl>
                                      </p:cBhvr>
                                    </p:animEffect>
                                  </p:childTnLst>
                                </p:cTn>
                              </p:par>
                              <p:par>
                                <p:cTn id="38" presetID="53" presetClass="entr" presetSubtype="16" fill="hold" nodeType="withEffect">
                                  <p:stCondLst>
                                    <p:cond delay="0"/>
                                  </p:stCondLst>
                                  <p:childTnLst>
                                    <p:set>
                                      <p:cBhvr>
                                        <p:cTn id="39" dur="1" fill="hold">
                                          <p:stCondLst>
                                            <p:cond delay="0"/>
                                          </p:stCondLst>
                                        </p:cTn>
                                        <p:tgtEl>
                                          <p:spTgt spid="1035"/>
                                        </p:tgtEl>
                                        <p:attrNameLst>
                                          <p:attrName>style.visibility</p:attrName>
                                        </p:attrNameLst>
                                      </p:cBhvr>
                                      <p:to>
                                        <p:strVal val="visible"/>
                                      </p:to>
                                    </p:set>
                                    <p:anim calcmode="lin" valueType="num">
                                      <p:cBhvr>
                                        <p:cTn id="40" dur="3000" fill="hold"/>
                                        <p:tgtEl>
                                          <p:spTgt spid="1035"/>
                                        </p:tgtEl>
                                        <p:attrNameLst>
                                          <p:attrName>ppt_w</p:attrName>
                                        </p:attrNameLst>
                                      </p:cBhvr>
                                      <p:tavLst>
                                        <p:tav tm="0">
                                          <p:val>
                                            <p:fltVal val="0"/>
                                          </p:val>
                                        </p:tav>
                                        <p:tav tm="100000">
                                          <p:val>
                                            <p:strVal val="#ppt_w"/>
                                          </p:val>
                                        </p:tav>
                                      </p:tavLst>
                                    </p:anim>
                                    <p:anim calcmode="lin" valueType="num">
                                      <p:cBhvr>
                                        <p:cTn id="41" dur="3000" fill="hold"/>
                                        <p:tgtEl>
                                          <p:spTgt spid="1035"/>
                                        </p:tgtEl>
                                        <p:attrNameLst>
                                          <p:attrName>ppt_h</p:attrName>
                                        </p:attrNameLst>
                                      </p:cBhvr>
                                      <p:tavLst>
                                        <p:tav tm="0">
                                          <p:val>
                                            <p:fltVal val="0"/>
                                          </p:val>
                                        </p:tav>
                                        <p:tav tm="100000">
                                          <p:val>
                                            <p:strVal val="#ppt_h"/>
                                          </p:val>
                                        </p:tav>
                                      </p:tavLst>
                                    </p:anim>
                                    <p:animEffect transition="in" filter="fade">
                                      <p:cBhvr>
                                        <p:cTn id="42" dur="3000"/>
                                        <p:tgtEl>
                                          <p:spTgt spid="1035"/>
                                        </p:tgtEl>
                                      </p:cBhvr>
                                    </p:animEffect>
                                  </p:childTnLst>
                                </p:cTn>
                              </p:par>
                            </p:childTnLst>
                          </p:cTn>
                        </p:par>
                        <p:par>
                          <p:cTn id="43" fill="hold">
                            <p:stCondLst>
                              <p:cond delay="17500"/>
                            </p:stCondLst>
                            <p:childTnLst>
                              <p:par>
                                <p:cTn id="44" presetID="22" presetClass="entr" presetSubtype="1" fill="hold"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wipe(up)">
                                      <p:cBhvr>
                                        <p:cTn id="46" dur="2000"/>
                                        <p:tgtEl>
                                          <p:spTgt spid="29"/>
                                        </p:tgtEl>
                                      </p:cBhvr>
                                    </p:animEffect>
                                  </p:childTnLst>
                                </p:cTn>
                              </p:par>
                            </p:childTnLst>
                          </p:cTn>
                        </p:par>
                        <p:par>
                          <p:cTn id="47" fill="hold">
                            <p:stCondLst>
                              <p:cond delay="19500"/>
                            </p:stCondLst>
                            <p:childTnLst>
                              <p:par>
                                <p:cTn id="48" presetID="22" presetClass="entr" presetSubtype="1" fill="hold" grpId="0" nodeType="afterEffect">
                                  <p:stCondLst>
                                    <p:cond delay="100"/>
                                  </p:stCondLst>
                                  <p:childTnLst>
                                    <p:set>
                                      <p:cBhvr>
                                        <p:cTn id="49" dur="1" fill="hold">
                                          <p:stCondLst>
                                            <p:cond delay="0"/>
                                          </p:stCondLst>
                                        </p:cTn>
                                        <p:tgtEl>
                                          <p:spTgt spid="5"/>
                                        </p:tgtEl>
                                        <p:attrNameLst>
                                          <p:attrName>style.visibility</p:attrName>
                                        </p:attrNameLst>
                                      </p:cBhvr>
                                      <p:to>
                                        <p:strVal val="visible"/>
                                      </p:to>
                                    </p:set>
                                    <p:animEffect transition="in" filter="wipe(up)">
                                      <p:cBhvr>
                                        <p:cTn id="50" dur="2000"/>
                                        <p:tgtEl>
                                          <p:spTgt spid="5"/>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up)">
                                      <p:cBhvr>
                                        <p:cTn id="53" dur="2000"/>
                                        <p:tgtEl>
                                          <p:spTgt spid="7"/>
                                        </p:tgtEl>
                                      </p:cBhvr>
                                    </p:animEffect>
                                  </p:childTnLst>
                                </p:cTn>
                              </p:par>
                            </p:childTnLst>
                          </p:cTn>
                        </p:par>
                        <p:par>
                          <p:cTn id="54" fill="hold">
                            <p:stCondLst>
                              <p:cond delay="21600"/>
                            </p:stCondLst>
                            <p:childTnLst>
                              <p:par>
                                <p:cTn id="55" presetID="22" presetClass="entr" presetSubtype="8" fill="hold" grpId="0" nodeType="afterEffect">
                                  <p:stCondLst>
                                    <p:cond delay="1500"/>
                                  </p:stCondLst>
                                  <p:childTnLst>
                                    <p:set>
                                      <p:cBhvr>
                                        <p:cTn id="56" dur="1" fill="hold">
                                          <p:stCondLst>
                                            <p:cond delay="0"/>
                                          </p:stCondLst>
                                        </p:cTn>
                                        <p:tgtEl>
                                          <p:spTgt spid="33"/>
                                        </p:tgtEl>
                                        <p:attrNameLst>
                                          <p:attrName>style.visibility</p:attrName>
                                        </p:attrNameLst>
                                      </p:cBhvr>
                                      <p:to>
                                        <p:strVal val="visible"/>
                                      </p:to>
                                    </p:set>
                                    <p:animEffect transition="in" filter="wipe(left)">
                                      <p:cBhvr>
                                        <p:cTn id="57" dur="2000"/>
                                        <p:tgtEl>
                                          <p:spTgt spid="33"/>
                                        </p:tgtEl>
                                      </p:cBhvr>
                                    </p:animEffect>
                                  </p:childTnLst>
                                </p:cTn>
                              </p:par>
                            </p:childTnLst>
                          </p:cTn>
                        </p:par>
                        <p:par>
                          <p:cTn id="58" fill="hold">
                            <p:stCondLst>
                              <p:cond delay="25100"/>
                            </p:stCondLst>
                            <p:childTnLst>
                              <p:par>
                                <p:cTn id="59" presetID="53" presetClass="entr" presetSubtype="16" fill="hold" nodeType="after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3000" fill="hold"/>
                                        <p:tgtEl>
                                          <p:spTgt spid="36"/>
                                        </p:tgtEl>
                                        <p:attrNameLst>
                                          <p:attrName>ppt_w</p:attrName>
                                        </p:attrNameLst>
                                      </p:cBhvr>
                                      <p:tavLst>
                                        <p:tav tm="0">
                                          <p:val>
                                            <p:fltVal val="0"/>
                                          </p:val>
                                        </p:tav>
                                        <p:tav tm="100000">
                                          <p:val>
                                            <p:strVal val="#ppt_w"/>
                                          </p:val>
                                        </p:tav>
                                      </p:tavLst>
                                    </p:anim>
                                    <p:anim calcmode="lin" valueType="num">
                                      <p:cBhvr>
                                        <p:cTn id="62" dur="3000" fill="hold"/>
                                        <p:tgtEl>
                                          <p:spTgt spid="36"/>
                                        </p:tgtEl>
                                        <p:attrNameLst>
                                          <p:attrName>ppt_h</p:attrName>
                                        </p:attrNameLst>
                                      </p:cBhvr>
                                      <p:tavLst>
                                        <p:tav tm="0">
                                          <p:val>
                                            <p:fltVal val="0"/>
                                          </p:val>
                                        </p:tav>
                                        <p:tav tm="100000">
                                          <p:val>
                                            <p:strVal val="#ppt_h"/>
                                          </p:val>
                                        </p:tav>
                                      </p:tavLst>
                                    </p:anim>
                                    <p:animEffect transition="in" filter="fade">
                                      <p:cBhvr>
                                        <p:cTn id="63" dur="3000"/>
                                        <p:tgtEl>
                                          <p:spTgt spid="36"/>
                                        </p:tgtEl>
                                      </p:cBhvr>
                                    </p:animEffect>
                                  </p:childTnLst>
                                </p:cTn>
                              </p:par>
                            </p:childTnLst>
                          </p:cTn>
                        </p:par>
                        <p:par>
                          <p:cTn id="64" fill="hold">
                            <p:stCondLst>
                              <p:cond delay="28100"/>
                            </p:stCondLst>
                            <p:childTnLst>
                              <p:par>
                                <p:cTn id="65" presetID="22" presetClass="entr" presetSubtype="8" fill="hold" nodeType="afterEffect">
                                  <p:stCondLst>
                                    <p:cond delay="0"/>
                                  </p:stCondLst>
                                  <p:childTnLst>
                                    <p:set>
                                      <p:cBhvr>
                                        <p:cTn id="66" dur="1" fill="hold">
                                          <p:stCondLst>
                                            <p:cond delay="0"/>
                                          </p:stCondLst>
                                        </p:cTn>
                                        <p:tgtEl>
                                          <p:spTgt spid="56343"/>
                                        </p:tgtEl>
                                        <p:attrNameLst>
                                          <p:attrName>style.visibility</p:attrName>
                                        </p:attrNameLst>
                                      </p:cBhvr>
                                      <p:to>
                                        <p:strVal val="visible"/>
                                      </p:to>
                                    </p:set>
                                    <p:animEffect transition="in" filter="wipe(left)">
                                      <p:cBhvr>
                                        <p:cTn id="67" dur="3000"/>
                                        <p:tgtEl>
                                          <p:spTgt spid="56343"/>
                                        </p:tgtEl>
                                      </p:cBhvr>
                                    </p:animEffect>
                                  </p:childTnLst>
                                </p:cTn>
                              </p:par>
                            </p:childTnLst>
                          </p:cTn>
                        </p:par>
                        <p:par>
                          <p:cTn id="68" fill="hold">
                            <p:stCondLst>
                              <p:cond delay="31100"/>
                            </p:stCondLst>
                            <p:childTnLst>
                              <p:par>
                                <p:cTn id="69" presetID="22" presetClass="entr" presetSubtype="8" fill="hold" grpId="0" nodeType="afterEffect">
                                  <p:stCondLst>
                                    <p:cond delay="0"/>
                                  </p:stCondLst>
                                  <p:childTnLst>
                                    <p:set>
                                      <p:cBhvr>
                                        <p:cTn id="70" dur="1" fill="hold">
                                          <p:stCondLst>
                                            <p:cond delay="0"/>
                                          </p:stCondLst>
                                        </p:cTn>
                                        <p:tgtEl>
                                          <p:spTgt spid="56340"/>
                                        </p:tgtEl>
                                        <p:attrNameLst>
                                          <p:attrName>style.visibility</p:attrName>
                                        </p:attrNameLst>
                                      </p:cBhvr>
                                      <p:to>
                                        <p:strVal val="visible"/>
                                      </p:to>
                                    </p:set>
                                    <p:animEffect transition="in" filter="wipe(left)">
                                      <p:cBhvr>
                                        <p:cTn id="71" dur="2000"/>
                                        <p:tgtEl>
                                          <p:spTgt spid="56340"/>
                                        </p:tgtEl>
                                      </p:cBhvr>
                                    </p:animEffect>
                                  </p:childTnLst>
                                </p:cTn>
                              </p:par>
                            </p:childTnLst>
                          </p:cTn>
                        </p:par>
                        <p:par>
                          <p:cTn id="72" fill="hold">
                            <p:stCondLst>
                              <p:cond delay="33100"/>
                            </p:stCondLst>
                            <p:childTnLst>
                              <p:par>
                                <p:cTn id="73" presetID="22" presetClass="entr" presetSubtype="8" fill="hold" grpId="0" nodeType="afterEffect">
                                  <p:stCondLst>
                                    <p:cond delay="1000"/>
                                  </p:stCondLst>
                                  <p:childTnLst>
                                    <p:set>
                                      <p:cBhvr>
                                        <p:cTn id="74" dur="1" fill="hold">
                                          <p:stCondLst>
                                            <p:cond delay="0"/>
                                          </p:stCondLst>
                                        </p:cTn>
                                        <p:tgtEl>
                                          <p:spTgt spid="56341"/>
                                        </p:tgtEl>
                                        <p:attrNameLst>
                                          <p:attrName>style.visibility</p:attrName>
                                        </p:attrNameLst>
                                      </p:cBhvr>
                                      <p:to>
                                        <p:strVal val="visible"/>
                                      </p:to>
                                    </p:set>
                                    <p:animEffect transition="in" filter="wipe(left)">
                                      <p:cBhvr>
                                        <p:cTn id="75" dur="2000"/>
                                        <p:tgtEl>
                                          <p:spTgt spid="56341"/>
                                        </p:tgtEl>
                                      </p:cBhvr>
                                    </p:animEffect>
                                  </p:childTnLst>
                                </p:cTn>
                              </p:par>
                            </p:childTnLst>
                          </p:cTn>
                        </p:par>
                        <p:par>
                          <p:cTn id="76" fill="hold">
                            <p:stCondLst>
                              <p:cond delay="36100"/>
                            </p:stCondLst>
                            <p:childTnLst>
                              <p:par>
                                <p:cTn id="77" presetID="22" presetClass="entr" presetSubtype="8" fill="hold" grpId="0" nodeType="afterEffect">
                                  <p:stCondLst>
                                    <p:cond delay="1000"/>
                                  </p:stCondLst>
                                  <p:childTnLst>
                                    <p:set>
                                      <p:cBhvr>
                                        <p:cTn id="78" dur="1" fill="hold">
                                          <p:stCondLst>
                                            <p:cond delay="0"/>
                                          </p:stCondLst>
                                        </p:cTn>
                                        <p:tgtEl>
                                          <p:spTgt spid="56342"/>
                                        </p:tgtEl>
                                        <p:attrNameLst>
                                          <p:attrName>style.visibility</p:attrName>
                                        </p:attrNameLst>
                                      </p:cBhvr>
                                      <p:to>
                                        <p:strVal val="visible"/>
                                      </p:to>
                                    </p:set>
                                    <p:animEffect transition="in" filter="wipe(left)">
                                      <p:cBhvr>
                                        <p:cTn id="79" dur="2000"/>
                                        <p:tgtEl>
                                          <p:spTgt spid="56342"/>
                                        </p:tgtEl>
                                      </p:cBhvr>
                                    </p:animEffect>
                                  </p:childTnLst>
                                </p:cTn>
                              </p:par>
                            </p:childTnLst>
                          </p:cTn>
                        </p:par>
                        <p:par>
                          <p:cTn id="80" fill="hold">
                            <p:stCondLst>
                              <p:cond delay="39100"/>
                            </p:stCondLst>
                            <p:childTnLst>
                              <p:par>
                                <p:cTn id="81" presetID="22" presetClass="entr" presetSubtype="1" fill="hold" grpId="0" nodeType="afterEffect">
                                  <p:stCondLst>
                                    <p:cond delay="1500"/>
                                  </p:stCondLst>
                                  <p:childTnLst>
                                    <p:set>
                                      <p:cBhvr>
                                        <p:cTn id="82" dur="1" fill="hold">
                                          <p:stCondLst>
                                            <p:cond delay="0"/>
                                          </p:stCondLst>
                                        </p:cTn>
                                        <p:tgtEl>
                                          <p:spTgt spid="56338"/>
                                        </p:tgtEl>
                                        <p:attrNameLst>
                                          <p:attrName>style.visibility</p:attrName>
                                        </p:attrNameLst>
                                      </p:cBhvr>
                                      <p:to>
                                        <p:strVal val="visible"/>
                                      </p:to>
                                    </p:set>
                                    <p:animEffect transition="in" filter="wipe(up)">
                                      <p:cBhvr>
                                        <p:cTn id="83" dur="2000"/>
                                        <p:tgtEl>
                                          <p:spTgt spid="56338"/>
                                        </p:tgtEl>
                                      </p:cBhvr>
                                    </p:animEffect>
                                  </p:childTnLst>
                                </p:cTn>
                              </p:par>
                            </p:childTnLst>
                          </p:cTn>
                        </p:par>
                        <p:par>
                          <p:cTn id="84" fill="hold">
                            <p:stCondLst>
                              <p:cond delay="42600"/>
                            </p:stCondLst>
                            <p:childTnLst>
                              <p:par>
                                <p:cTn id="85" presetID="22" presetClass="entr" presetSubtype="8" fill="hold" grpId="0" nodeType="afterEffect">
                                  <p:stCondLst>
                                    <p:cond delay="150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2000"/>
                                        <p:tgtEl>
                                          <p:spTgt spid="39"/>
                                        </p:tgtEl>
                                      </p:cBhvr>
                                    </p:animEffect>
                                  </p:childTnLst>
                                </p:cTn>
                              </p:par>
                              <p:par>
                                <p:cTn id="88" presetID="53" presetClass="entr" presetSubtype="16" fill="hold" nodeType="withEffect">
                                  <p:stCondLst>
                                    <p:cond delay="0"/>
                                  </p:stCondLst>
                                  <p:childTnLst>
                                    <p:set>
                                      <p:cBhvr>
                                        <p:cTn id="89" dur="1" fill="hold">
                                          <p:stCondLst>
                                            <p:cond delay="0"/>
                                          </p:stCondLst>
                                        </p:cTn>
                                        <p:tgtEl>
                                          <p:spTgt spid="37"/>
                                        </p:tgtEl>
                                        <p:attrNameLst>
                                          <p:attrName>style.visibility</p:attrName>
                                        </p:attrNameLst>
                                      </p:cBhvr>
                                      <p:to>
                                        <p:strVal val="visible"/>
                                      </p:to>
                                    </p:set>
                                    <p:anim calcmode="lin" valueType="num">
                                      <p:cBhvr>
                                        <p:cTn id="90" dur="3000" fill="hold"/>
                                        <p:tgtEl>
                                          <p:spTgt spid="37"/>
                                        </p:tgtEl>
                                        <p:attrNameLst>
                                          <p:attrName>ppt_w</p:attrName>
                                        </p:attrNameLst>
                                      </p:cBhvr>
                                      <p:tavLst>
                                        <p:tav tm="0">
                                          <p:val>
                                            <p:fltVal val="0"/>
                                          </p:val>
                                        </p:tav>
                                        <p:tav tm="100000">
                                          <p:val>
                                            <p:strVal val="#ppt_w"/>
                                          </p:val>
                                        </p:tav>
                                      </p:tavLst>
                                    </p:anim>
                                    <p:anim calcmode="lin" valueType="num">
                                      <p:cBhvr>
                                        <p:cTn id="91" dur="3000" fill="hold"/>
                                        <p:tgtEl>
                                          <p:spTgt spid="37"/>
                                        </p:tgtEl>
                                        <p:attrNameLst>
                                          <p:attrName>ppt_h</p:attrName>
                                        </p:attrNameLst>
                                      </p:cBhvr>
                                      <p:tavLst>
                                        <p:tav tm="0">
                                          <p:val>
                                            <p:fltVal val="0"/>
                                          </p:val>
                                        </p:tav>
                                        <p:tav tm="100000">
                                          <p:val>
                                            <p:strVal val="#ppt_h"/>
                                          </p:val>
                                        </p:tav>
                                      </p:tavLst>
                                    </p:anim>
                                    <p:animEffect transition="in" filter="fade">
                                      <p:cBhvr>
                                        <p:cTn id="92" dur="3000"/>
                                        <p:tgtEl>
                                          <p:spTgt spid="37"/>
                                        </p:tgtEl>
                                      </p:cBhvr>
                                    </p:animEffect>
                                  </p:childTnLst>
                                </p:cTn>
                              </p:par>
                            </p:childTnLst>
                          </p:cTn>
                        </p:par>
                        <p:par>
                          <p:cTn id="93" fill="hold">
                            <p:stCondLst>
                              <p:cond delay="46100"/>
                            </p:stCondLst>
                            <p:childTnLst>
                              <p:par>
                                <p:cTn id="94" presetID="22" presetClass="entr" presetSubtype="2" fill="hold" nodeType="afterEffect">
                                  <p:stCondLst>
                                    <p:cond delay="0"/>
                                  </p:stCondLst>
                                  <p:childTnLst>
                                    <p:set>
                                      <p:cBhvr>
                                        <p:cTn id="95" dur="1" fill="hold">
                                          <p:stCondLst>
                                            <p:cond delay="0"/>
                                          </p:stCondLst>
                                        </p:cTn>
                                        <p:tgtEl>
                                          <p:spTgt spid="35"/>
                                        </p:tgtEl>
                                        <p:attrNameLst>
                                          <p:attrName>style.visibility</p:attrName>
                                        </p:attrNameLst>
                                      </p:cBhvr>
                                      <p:to>
                                        <p:strVal val="visible"/>
                                      </p:to>
                                    </p:set>
                                    <p:animEffect transition="in" filter="wipe(right)">
                                      <p:cBhvr>
                                        <p:cTn id="96" dur="2000"/>
                                        <p:tgtEl>
                                          <p:spTgt spid="35"/>
                                        </p:tgtEl>
                                      </p:cBhvr>
                                    </p:animEffect>
                                  </p:childTnLst>
                                </p:cTn>
                              </p:par>
                            </p:childTnLst>
                          </p:cTn>
                        </p:par>
                        <p:par>
                          <p:cTn id="97" fill="hold">
                            <p:stCondLst>
                              <p:cond delay="48100"/>
                            </p:stCondLst>
                            <p:childTnLst>
                              <p:par>
                                <p:cTn id="98" presetID="22" presetClass="entr" presetSubtype="8" fill="hold" grpId="0" nodeType="afterEffect">
                                  <p:stCondLst>
                                    <p:cond delay="1500"/>
                                  </p:stCondLst>
                                  <p:childTnLst>
                                    <p:set>
                                      <p:cBhvr>
                                        <p:cTn id="99" dur="1" fill="hold">
                                          <p:stCondLst>
                                            <p:cond delay="0"/>
                                          </p:stCondLst>
                                        </p:cTn>
                                        <p:tgtEl>
                                          <p:spTgt spid="56352"/>
                                        </p:tgtEl>
                                        <p:attrNameLst>
                                          <p:attrName>style.visibility</p:attrName>
                                        </p:attrNameLst>
                                      </p:cBhvr>
                                      <p:to>
                                        <p:strVal val="visible"/>
                                      </p:to>
                                    </p:set>
                                    <p:animEffect transition="in" filter="wipe(left)">
                                      <p:cBhvr>
                                        <p:cTn id="100" dur="2000"/>
                                        <p:tgtEl>
                                          <p:spTgt spid="56352"/>
                                        </p:tgtEl>
                                      </p:cBhvr>
                                    </p:animEffect>
                                  </p:childTnLst>
                                </p:cTn>
                              </p:par>
                              <p:par>
                                <p:cTn id="101" presetID="53" presetClass="entr" presetSubtype="16" fill="hold" nodeType="withEffect">
                                  <p:stCondLst>
                                    <p:cond delay="0"/>
                                  </p:stCondLst>
                                  <p:childTnLst>
                                    <p:set>
                                      <p:cBhvr>
                                        <p:cTn id="102" dur="1" fill="hold">
                                          <p:stCondLst>
                                            <p:cond delay="0"/>
                                          </p:stCondLst>
                                        </p:cTn>
                                        <p:tgtEl>
                                          <p:spTgt spid="40"/>
                                        </p:tgtEl>
                                        <p:attrNameLst>
                                          <p:attrName>style.visibility</p:attrName>
                                        </p:attrNameLst>
                                      </p:cBhvr>
                                      <p:to>
                                        <p:strVal val="visible"/>
                                      </p:to>
                                    </p:set>
                                    <p:anim calcmode="lin" valueType="num">
                                      <p:cBhvr>
                                        <p:cTn id="103" dur="3000" fill="hold"/>
                                        <p:tgtEl>
                                          <p:spTgt spid="40"/>
                                        </p:tgtEl>
                                        <p:attrNameLst>
                                          <p:attrName>ppt_w</p:attrName>
                                        </p:attrNameLst>
                                      </p:cBhvr>
                                      <p:tavLst>
                                        <p:tav tm="0">
                                          <p:val>
                                            <p:fltVal val="0"/>
                                          </p:val>
                                        </p:tav>
                                        <p:tav tm="100000">
                                          <p:val>
                                            <p:strVal val="#ppt_w"/>
                                          </p:val>
                                        </p:tav>
                                      </p:tavLst>
                                    </p:anim>
                                    <p:anim calcmode="lin" valueType="num">
                                      <p:cBhvr>
                                        <p:cTn id="104" dur="3000" fill="hold"/>
                                        <p:tgtEl>
                                          <p:spTgt spid="40"/>
                                        </p:tgtEl>
                                        <p:attrNameLst>
                                          <p:attrName>ppt_h</p:attrName>
                                        </p:attrNameLst>
                                      </p:cBhvr>
                                      <p:tavLst>
                                        <p:tav tm="0">
                                          <p:val>
                                            <p:fltVal val="0"/>
                                          </p:val>
                                        </p:tav>
                                        <p:tav tm="100000">
                                          <p:val>
                                            <p:strVal val="#ppt_h"/>
                                          </p:val>
                                        </p:tav>
                                      </p:tavLst>
                                    </p:anim>
                                    <p:animEffect transition="in" filter="fade">
                                      <p:cBhvr>
                                        <p:cTn id="105" dur="3000"/>
                                        <p:tgtEl>
                                          <p:spTgt spid="40"/>
                                        </p:tgtEl>
                                      </p:cBhvr>
                                    </p:animEffect>
                                  </p:childTnLst>
                                </p:cTn>
                              </p:par>
                            </p:childTnLst>
                          </p:cTn>
                        </p:par>
                        <p:par>
                          <p:cTn id="106" fill="hold">
                            <p:stCondLst>
                              <p:cond delay="51600"/>
                            </p:stCondLst>
                            <p:childTnLst>
                              <p:par>
                                <p:cTn id="107" presetID="22" presetClass="entr" presetSubtype="8" fill="hold" nodeType="afterEffect">
                                  <p:stCondLst>
                                    <p:cond delay="0"/>
                                  </p:stCondLst>
                                  <p:childTnLst>
                                    <p:set>
                                      <p:cBhvr>
                                        <p:cTn id="108" dur="1" fill="hold">
                                          <p:stCondLst>
                                            <p:cond delay="0"/>
                                          </p:stCondLst>
                                        </p:cTn>
                                        <p:tgtEl>
                                          <p:spTgt spid="56348"/>
                                        </p:tgtEl>
                                        <p:attrNameLst>
                                          <p:attrName>style.visibility</p:attrName>
                                        </p:attrNameLst>
                                      </p:cBhvr>
                                      <p:to>
                                        <p:strVal val="visible"/>
                                      </p:to>
                                    </p:set>
                                    <p:animEffect transition="in" filter="wipe(left)">
                                      <p:cBhvr>
                                        <p:cTn id="109" dur="2000"/>
                                        <p:tgtEl>
                                          <p:spTgt spid="56348"/>
                                        </p:tgtEl>
                                      </p:cBhvr>
                                    </p:animEffect>
                                  </p:childTnLst>
                                </p:cTn>
                              </p:par>
                            </p:childTnLst>
                          </p:cTn>
                        </p:par>
                        <p:par>
                          <p:cTn id="110" fill="hold">
                            <p:stCondLst>
                              <p:cond delay="53600"/>
                            </p:stCondLst>
                            <p:childTnLst>
                              <p:par>
                                <p:cTn id="111" presetID="22" presetClass="entr" presetSubtype="8" fill="hold" nodeType="afterEffect">
                                  <p:stCondLst>
                                    <p:cond delay="1500"/>
                                  </p:stCondLst>
                                  <p:childTnLst>
                                    <p:set>
                                      <p:cBhvr>
                                        <p:cTn id="112" dur="1" fill="hold">
                                          <p:stCondLst>
                                            <p:cond delay="0"/>
                                          </p:stCondLst>
                                        </p:cTn>
                                        <p:tgtEl>
                                          <p:spTgt spid="56347"/>
                                        </p:tgtEl>
                                        <p:attrNameLst>
                                          <p:attrName>style.visibility</p:attrName>
                                        </p:attrNameLst>
                                      </p:cBhvr>
                                      <p:to>
                                        <p:strVal val="visible"/>
                                      </p:to>
                                    </p:set>
                                    <p:animEffect transition="in" filter="wipe(left)">
                                      <p:cBhvr>
                                        <p:cTn id="113" dur="2000"/>
                                        <p:tgtEl>
                                          <p:spTgt spid="56347"/>
                                        </p:tgtEl>
                                      </p:cBhvr>
                                    </p:animEffect>
                                  </p:childTnLst>
                                </p:cTn>
                              </p:par>
                            </p:childTnLst>
                          </p:cTn>
                        </p:par>
                        <p:par>
                          <p:cTn id="114" fill="hold">
                            <p:stCondLst>
                              <p:cond delay="57100"/>
                            </p:stCondLst>
                            <p:childTnLst>
                              <p:par>
                                <p:cTn id="115" presetID="22" presetClass="entr" presetSubtype="8" fill="hold" grpId="0" nodeType="afterEffect">
                                  <p:stCondLst>
                                    <p:cond delay="0"/>
                                  </p:stCondLst>
                                  <p:childTnLst>
                                    <p:set>
                                      <p:cBhvr>
                                        <p:cTn id="116" dur="1" fill="hold">
                                          <p:stCondLst>
                                            <p:cond delay="0"/>
                                          </p:stCondLst>
                                        </p:cTn>
                                        <p:tgtEl>
                                          <p:spTgt spid="56339"/>
                                        </p:tgtEl>
                                        <p:attrNameLst>
                                          <p:attrName>style.visibility</p:attrName>
                                        </p:attrNameLst>
                                      </p:cBhvr>
                                      <p:to>
                                        <p:strVal val="visible"/>
                                      </p:to>
                                    </p:set>
                                    <p:animEffect transition="in" filter="wipe(left)">
                                      <p:cBhvr>
                                        <p:cTn id="117" dur="2000"/>
                                        <p:tgtEl>
                                          <p:spTgt spid="56339"/>
                                        </p:tgtEl>
                                      </p:cBhvr>
                                    </p:animEffect>
                                  </p:childTnLst>
                                </p:cTn>
                              </p:par>
                            </p:childTnLst>
                          </p:cTn>
                        </p:par>
                        <p:par>
                          <p:cTn id="118" fill="hold">
                            <p:stCondLst>
                              <p:cond delay="59100"/>
                            </p:stCondLst>
                            <p:childTnLst>
                              <p:par>
                                <p:cTn id="119" presetID="22" presetClass="entr" presetSubtype="1" fill="hold" grpId="0" nodeType="afterEffect">
                                  <p:stCondLst>
                                    <p:cond delay="1500"/>
                                  </p:stCondLst>
                                  <p:childTnLst>
                                    <p:set>
                                      <p:cBhvr>
                                        <p:cTn id="120" dur="1" fill="hold">
                                          <p:stCondLst>
                                            <p:cond delay="0"/>
                                          </p:stCondLst>
                                        </p:cTn>
                                        <p:tgtEl>
                                          <p:spTgt spid="56354"/>
                                        </p:tgtEl>
                                        <p:attrNameLst>
                                          <p:attrName>style.visibility</p:attrName>
                                        </p:attrNameLst>
                                      </p:cBhvr>
                                      <p:to>
                                        <p:strVal val="visible"/>
                                      </p:to>
                                    </p:set>
                                    <p:animEffect transition="in" filter="wipe(up)">
                                      <p:cBhvr>
                                        <p:cTn id="121" dur="2000"/>
                                        <p:tgtEl>
                                          <p:spTgt spid="56354"/>
                                        </p:tgtEl>
                                      </p:cBhvr>
                                    </p:animEffect>
                                  </p:childTnLst>
                                </p:cTn>
                              </p:par>
                              <p:par>
                                <p:cTn id="122" presetID="53" presetClass="entr" presetSubtype="16" fill="hold" nodeType="withEffect">
                                  <p:stCondLst>
                                    <p:cond delay="0"/>
                                  </p:stCondLst>
                                  <p:childTnLst>
                                    <p:set>
                                      <p:cBhvr>
                                        <p:cTn id="123" dur="1" fill="hold">
                                          <p:stCondLst>
                                            <p:cond delay="0"/>
                                          </p:stCondLst>
                                        </p:cTn>
                                        <p:tgtEl>
                                          <p:spTgt spid="1037"/>
                                        </p:tgtEl>
                                        <p:attrNameLst>
                                          <p:attrName>style.visibility</p:attrName>
                                        </p:attrNameLst>
                                      </p:cBhvr>
                                      <p:to>
                                        <p:strVal val="visible"/>
                                      </p:to>
                                    </p:set>
                                    <p:anim calcmode="lin" valueType="num">
                                      <p:cBhvr>
                                        <p:cTn id="124" dur="3000" fill="hold"/>
                                        <p:tgtEl>
                                          <p:spTgt spid="1037"/>
                                        </p:tgtEl>
                                        <p:attrNameLst>
                                          <p:attrName>ppt_w</p:attrName>
                                        </p:attrNameLst>
                                      </p:cBhvr>
                                      <p:tavLst>
                                        <p:tav tm="0">
                                          <p:val>
                                            <p:fltVal val="0"/>
                                          </p:val>
                                        </p:tav>
                                        <p:tav tm="100000">
                                          <p:val>
                                            <p:strVal val="#ppt_w"/>
                                          </p:val>
                                        </p:tav>
                                      </p:tavLst>
                                    </p:anim>
                                    <p:anim calcmode="lin" valueType="num">
                                      <p:cBhvr>
                                        <p:cTn id="125" dur="3000" fill="hold"/>
                                        <p:tgtEl>
                                          <p:spTgt spid="1037"/>
                                        </p:tgtEl>
                                        <p:attrNameLst>
                                          <p:attrName>ppt_h</p:attrName>
                                        </p:attrNameLst>
                                      </p:cBhvr>
                                      <p:tavLst>
                                        <p:tav tm="0">
                                          <p:val>
                                            <p:fltVal val="0"/>
                                          </p:val>
                                        </p:tav>
                                        <p:tav tm="100000">
                                          <p:val>
                                            <p:strVal val="#ppt_h"/>
                                          </p:val>
                                        </p:tav>
                                      </p:tavLst>
                                    </p:anim>
                                    <p:animEffect transition="in" filter="fade">
                                      <p:cBhvr>
                                        <p:cTn id="126" dur="3000"/>
                                        <p:tgtEl>
                                          <p:spTgt spid="1037"/>
                                        </p:tgtEl>
                                      </p:cBhvr>
                                    </p:animEffect>
                                  </p:childTnLst>
                                </p:cTn>
                              </p:par>
                            </p:childTnLst>
                          </p:cTn>
                        </p:par>
                        <p:par>
                          <p:cTn id="127" fill="hold">
                            <p:stCondLst>
                              <p:cond delay="62600"/>
                            </p:stCondLst>
                            <p:childTnLst>
                              <p:par>
                                <p:cTn id="128" presetID="22" presetClass="entr" presetSubtype="2" fill="hold" nodeType="afterEffect">
                                  <p:stCondLst>
                                    <p:cond delay="0"/>
                                  </p:stCondLst>
                                  <p:childTnLst>
                                    <p:set>
                                      <p:cBhvr>
                                        <p:cTn id="129" dur="1" fill="hold">
                                          <p:stCondLst>
                                            <p:cond delay="0"/>
                                          </p:stCondLst>
                                        </p:cTn>
                                        <p:tgtEl>
                                          <p:spTgt spid="56349"/>
                                        </p:tgtEl>
                                        <p:attrNameLst>
                                          <p:attrName>style.visibility</p:attrName>
                                        </p:attrNameLst>
                                      </p:cBhvr>
                                      <p:to>
                                        <p:strVal val="visible"/>
                                      </p:to>
                                    </p:set>
                                    <p:animEffect transition="in" filter="wipe(right)">
                                      <p:cBhvr>
                                        <p:cTn id="130" dur="3000"/>
                                        <p:tgtEl>
                                          <p:spTgt spid="56349"/>
                                        </p:tgtEl>
                                      </p:cBhvr>
                                    </p:animEffect>
                                  </p:childTnLst>
                                </p:cTn>
                              </p:par>
                              <p:par>
                                <p:cTn id="131" presetID="22" presetClass="entr" presetSubtype="8" fill="hold" grpId="0" nodeType="withEffect">
                                  <p:stCondLst>
                                    <p:cond delay="0"/>
                                  </p:stCondLst>
                                  <p:childTnLst>
                                    <p:set>
                                      <p:cBhvr>
                                        <p:cTn id="132" dur="1" fill="hold">
                                          <p:stCondLst>
                                            <p:cond delay="0"/>
                                          </p:stCondLst>
                                        </p:cTn>
                                        <p:tgtEl>
                                          <p:spTgt spid="56353"/>
                                        </p:tgtEl>
                                        <p:attrNameLst>
                                          <p:attrName>style.visibility</p:attrName>
                                        </p:attrNameLst>
                                      </p:cBhvr>
                                      <p:to>
                                        <p:strVal val="visible"/>
                                      </p:to>
                                    </p:set>
                                    <p:animEffect transition="in" filter="wipe(left)">
                                      <p:cBhvr>
                                        <p:cTn id="133" dur="2000"/>
                                        <p:tgtEl>
                                          <p:spTgt spid="56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9" grpId="0" animBg="1"/>
      <p:bldP spid="56340" grpId="0" animBg="1"/>
      <p:bldP spid="56341" grpId="0" animBg="1"/>
      <p:bldP spid="56342" grpId="0" animBg="1"/>
      <p:bldP spid="56346" grpId="0" animBg="1"/>
      <p:bldP spid="56337" grpId="0" animBg="1"/>
      <p:bldP spid="56338" grpId="0" animBg="1"/>
      <p:bldP spid="56350" grpId="0"/>
      <p:bldP spid="56351" grpId="0"/>
      <p:bldP spid="56352" grpId="0"/>
      <p:bldP spid="56353" grpId="0"/>
      <p:bldP spid="56354" grpId="0"/>
      <p:bldP spid="56355" grpId="0"/>
      <p:bldP spid="5" grpId="0" animBg="1"/>
      <p:bldP spid="7" grpId="0"/>
      <p:bldP spid="39" grpId="0"/>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121622"/>
            <a:ext cx="7967663" cy="738664"/>
          </a:xfrm>
        </p:spPr>
        <p:txBody>
          <a:bodyPr/>
          <a:lstStyle/>
          <a:p>
            <a:pPr algn="ctr"/>
            <a:r>
              <a:rPr lang="en-US" sz="1800" b="1" dirty="0" smtClean="0"/>
              <a:t>Integrated </a:t>
            </a:r>
            <a:r>
              <a:rPr lang="en-US" sz="1800" b="1" dirty="0"/>
              <a:t>Risk Management </a:t>
            </a:r>
            <a:r>
              <a:rPr lang="en-US" sz="1800" b="1" dirty="0" smtClean="0"/>
              <a:t>(IRM)</a:t>
            </a:r>
            <a:r>
              <a:rPr lang="en-US" sz="1800" b="1" dirty="0"/>
              <a:t/>
            </a:r>
            <a:br>
              <a:rPr lang="en-US" sz="1800" b="1" dirty="0"/>
            </a:br>
            <a:r>
              <a:rPr lang="en-US" sz="2400" b="1" dirty="0"/>
              <a:t>Informal Discussion </a:t>
            </a:r>
            <a:r>
              <a:rPr lang="en-US" sz="2400" b="1" dirty="0" smtClean="0"/>
              <a:t>Points</a:t>
            </a:r>
            <a:endParaRPr lang="en-US" sz="2800" dirty="0"/>
          </a:p>
        </p:txBody>
      </p:sp>
      <p:sp>
        <p:nvSpPr>
          <p:cNvPr id="13315" name="Rectangle 3"/>
          <p:cNvSpPr>
            <a:spLocks noGrp="1" noChangeArrowheads="1"/>
          </p:cNvSpPr>
          <p:nvPr>
            <p:ph type="body" idx="1"/>
          </p:nvPr>
        </p:nvSpPr>
        <p:spPr>
          <a:xfrm>
            <a:off x="1143000" y="1905000"/>
            <a:ext cx="7848600" cy="4724400"/>
          </a:xfrm>
        </p:spPr>
        <p:txBody>
          <a:bodyPr/>
          <a:lstStyle/>
          <a:p>
            <a:r>
              <a:rPr lang="en-US" sz="2400" dirty="0"/>
              <a:t>There is no return without risk</a:t>
            </a:r>
          </a:p>
          <a:p>
            <a:pPr lvl="1"/>
            <a:r>
              <a:rPr lang="en-US" sz="2000" dirty="0"/>
              <a:t>	Rewards go to those who take acceptable risks</a:t>
            </a:r>
          </a:p>
          <a:p>
            <a:r>
              <a:rPr lang="en-US" sz="2400" dirty="0"/>
              <a:t>Communicate and ask questions</a:t>
            </a:r>
          </a:p>
          <a:p>
            <a:pPr lvl="1"/>
            <a:r>
              <a:rPr lang="en-US" sz="2000" dirty="0"/>
              <a:t>	Search out &amp; openly discuss risks </a:t>
            </a:r>
          </a:p>
          <a:p>
            <a:r>
              <a:rPr lang="en-US" sz="2400" dirty="0"/>
              <a:t>Know what you don't know</a:t>
            </a:r>
          </a:p>
          <a:p>
            <a:pPr lvl="1"/>
            <a:r>
              <a:rPr lang="en-US" sz="2000" dirty="0"/>
              <a:t>	Question your assumptions &amp; adapt your actions</a:t>
            </a:r>
          </a:p>
          <a:p>
            <a:r>
              <a:rPr lang="en-US" sz="2400" dirty="0"/>
              <a:t>Use common sense and avoid ‘</a:t>
            </a:r>
            <a:r>
              <a:rPr lang="en-US" sz="2400" dirty="0" err="1"/>
              <a:t>decidophobia</a:t>
            </a:r>
            <a:r>
              <a:rPr lang="en-US" sz="2400" dirty="0"/>
              <a:t>’</a:t>
            </a:r>
          </a:p>
          <a:p>
            <a:pPr lvl="1"/>
            <a:r>
              <a:rPr lang="en-US" sz="2000" dirty="0"/>
              <a:t>	Better to be roughly right than precisely wrong through inaction or </a:t>
            </a:r>
            <a:r>
              <a:rPr lang="en-US" sz="2000" dirty="0" smtClean="0"/>
              <a:t>a decision </a:t>
            </a:r>
            <a:r>
              <a:rPr lang="en-US" sz="2000" dirty="0"/>
              <a:t>that is too </a:t>
            </a:r>
            <a:r>
              <a:rPr lang="en-US" sz="2000" dirty="0" smtClean="0"/>
              <a:t>late</a:t>
            </a:r>
            <a:endParaRPr lang="en-US" sz="2000" dirty="0"/>
          </a:p>
          <a:p>
            <a:r>
              <a:rPr lang="en-US" sz="2400" dirty="0"/>
              <a:t>One for all, all for one</a:t>
            </a:r>
          </a:p>
          <a:p>
            <a:pPr lvl="1"/>
            <a:r>
              <a:rPr lang="en-US" sz="2000" dirty="0"/>
              <a:t>	Only integrated teams achieve </a:t>
            </a:r>
            <a:r>
              <a:rPr lang="en-US" sz="2000" dirty="0" smtClean="0"/>
              <a:t>integrated </a:t>
            </a:r>
            <a:r>
              <a:rPr lang="en-US" sz="2000" dirty="0"/>
              <a:t>risk </a:t>
            </a:r>
            <a:r>
              <a:rPr lang="en-US" sz="2000" dirty="0" smtClean="0"/>
              <a:t>management.</a:t>
            </a:r>
            <a:endParaRPr lang="en-US" sz="1800" dirty="0"/>
          </a:p>
        </p:txBody>
      </p:sp>
      <p:sp>
        <p:nvSpPr>
          <p:cNvPr id="4" name="Rectangle 2"/>
          <p:cNvSpPr txBox="1">
            <a:spLocks noChangeArrowheads="1"/>
          </p:cNvSpPr>
          <p:nvPr/>
        </p:nvSpPr>
        <p:spPr bwMode="auto">
          <a:xfrm>
            <a:off x="609600" y="1129844"/>
            <a:ext cx="8610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Verdana" pitchFamily="34" charset="0"/>
              </a:defRPr>
            </a:lvl2pPr>
            <a:lvl3pPr algn="l" rtl="0" fontAlgn="base">
              <a:spcBef>
                <a:spcPct val="0"/>
              </a:spcBef>
              <a:spcAft>
                <a:spcPct val="0"/>
              </a:spcAft>
              <a:defRPr sz="4400">
                <a:solidFill>
                  <a:schemeClr val="tx2"/>
                </a:solidFill>
                <a:latin typeface="Verdana" pitchFamily="34" charset="0"/>
              </a:defRPr>
            </a:lvl3pPr>
            <a:lvl4pPr algn="l" rtl="0" fontAlgn="base">
              <a:spcBef>
                <a:spcPct val="0"/>
              </a:spcBef>
              <a:spcAft>
                <a:spcPct val="0"/>
              </a:spcAft>
              <a:defRPr sz="4400">
                <a:solidFill>
                  <a:schemeClr val="tx2"/>
                </a:solidFill>
                <a:latin typeface="Verdana" pitchFamily="34" charset="0"/>
              </a:defRPr>
            </a:lvl4pPr>
            <a:lvl5pPr algn="l" rtl="0" fontAlgn="base">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a:lstStyle>
          <a:p>
            <a:r>
              <a:rPr lang="en-US" sz="1400" kern="0" dirty="0" smtClean="0"/>
              <a:t>1. IRM procedures for the uninitiated can start to confuse, when in fact the basics are simple;</a:t>
            </a:r>
            <a:br>
              <a:rPr lang="en-US" sz="1400" kern="0" dirty="0" smtClean="0"/>
            </a:br>
            <a:r>
              <a:rPr lang="en-US" sz="1400" kern="0" dirty="0" smtClean="0"/>
              <a:t>2. These discussion points are designed for individuals coming new to IRM.</a:t>
            </a:r>
            <a:endParaRPr lang="en-US" sz="2400" kern="0" dirty="0"/>
          </a:p>
        </p:txBody>
      </p:sp>
    </p:spTree>
    <p:extLst>
      <p:ext uri="{BB962C8B-B14F-4D97-AF65-F5344CB8AC3E}">
        <p14:creationId xmlns:p14="http://schemas.microsoft.com/office/powerpoint/2010/main" val="17025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100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left)">
                                      <p:cBhvr>
                                        <p:cTn id="7" dur="3000"/>
                                        <p:tgtEl>
                                          <p:spTgt spid="13315">
                                            <p:txEl>
                                              <p:pRg st="0" end="0"/>
                                            </p:txEl>
                                          </p:spTgt>
                                        </p:tgtEl>
                                      </p:cBhvr>
                                    </p:animEffect>
                                  </p:childTnLst>
                                </p:cTn>
                              </p:par>
                            </p:childTnLst>
                          </p:cTn>
                        </p:par>
                        <p:par>
                          <p:cTn id="8" fill="hold">
                            <p:stCondLst>
                              <p:cond delay="4000"/>
                            </p:stCondLst>
                            <p:childTnLst>
                              <p:par>
                                <p:cTn id="9" presetID="22" presetClass="entr" presetSubtype="8" fill="hold" nodeType="afterEffect">
                                  <p:stCondLst>
                                    <p:cond delay="1500"/>
                                  </p:stCondLst>
                                  <p:childTnLst>
                                    <p:set>
                                      <p:cBhvr>
                                        <p:cTn id="10" dur="1" fill="hold">
                                          <p:stCondLst>
                                            <p:cond delay="0"/>
                                          </p:stCondLst>
                                        </p:cTn>
                                        <p:tgtEl>
                                          <p:spTgt spid="13315">
                                            <p:txEl>
                                              <p:pRg st="1" end="1"/>
                                            </p:txEl>
                                          </p:spTgt>
                                        </p:tgtEl>
                                        <p:attrNameLst>
                                          <p:attrName>style.visibility</p:attrName>
                                        </p:attrNameLst>
                                      </p:cBhvr>
                                      <p:to>
                                        <p:strVal val="visible"/>
                                      </p:to>
                                    </p:set>
                                    <p:animEffect transition="in" filter="wipe(left)">
                                      <p:cBhvr>
                                        <p:cTn id="11" dur="3000"/>
                                        <p:tgtEl>
                                          <p:spTgt spid="13315">
                                            <p:txEl>
                                              <p:pRg st="1" end="1"/>
                                            </p:txEl>
                                          </p:spTgt>
                                        </p:tgtEl>
                                      </p:cBhvr>
                                    </p:animEffect>
                                  </p:childTnLst>
                                </p:cTn>
                              </p:par>
                            </p:childTnLst>
                          </p:cTn>
                        </p:par>
                        <p:par>
                          <p:cTn id="12" fill="hold">
                            <p:stCondLst>
                              <p:cond delay="8500"/>
                            </p:stCondLst>
                            <p:childTnLst>
                              <p:par>
                                <p:cTn id="13" presetID="22" presetClass="entr" presetSubtype="8" fill="hold" nodeType="afterEffect">
                                  <p:stCondLst>
                                    <p:cond delay="100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wipe(left)">
                                      <p:cBhvr>
                                        <p:cTn id="15" dur="3000"/>
                                        <p:tgtEl>
                                          <p:spTgt spid="13315">
                                            <p:txEl>
                                              <p:pRg st="2" end="2"/>
                                            </p:txEl>
                                          </p:spTgt>
                                        </p:tgtEl>
                                      </p:cBhvr>
                                    </p:animEffect>
                                  </p:childTnLst>
                                </p:cTn>
                              </p:par>
                            </p:childTnLst>
                          </p:cTn>
                        </p:par>
                        <p:par>
                          <p:cTn id="16" fill="hold">
                            <p:stCondLst>
                              <p:cond delay="12500"/>
                            </p:stCondLst>
                            <p:childTnLst>
                              <p:par>
                                <p:cTn id="17" presetID="22" presetClass="entr" presetSubtype="8" fill="hold" nodeType="afterEffect">
                                  <p:stCondLst>
                                    <p:cond delay="1500"/>
                                  </p:stCondLst>
                                  <p:childTnLst>
                                    <p:set>
                                      <p:cBhvr>
                                        <p:cTn id="18" dur="1" fill="hold">
                                          <p:stCondLst>
                                            <p:cond delay="0"/>
                                          </p:stCondLst>
                                        </p:cTn>
                                        <p:tgtEl>
                                          <p:spTgt spid="13315">
                                            <p:txEl>
                                              <p:pRg st="3" end="3"/>
                                            </p:txEl>
                                          </p:spTgt>
                                        </p:tgtEl>
                                        <p:attrNameLst>
                                          <p:attrName>style.visibility</p:attrName>
                                        </p:attrNameLst>
                                      </p:cBhvr>
                                      <p:to>
                                        <p:strVal val="visible"/>
                                      </p:to>
                                    </p:set>
                                    <p:animEffect transition="in" filter="wipe(left)">
                                      <p:cBhvr>
                                        <p:cTn id="19" dur="3000"/>
                                        <p:tgtEl>
                                          <p:spTgt spid="13315">
                                            <p:txEl>
                                              <p:pRg st="3" end="3"/>
                                            </p:txEl>
                                          </p:spTgt>
                                        </p:tgtEl>
                                      </p:cBhvr>
                                    </p:animEffect>
                                  </p:childTnLst>
                                </p:cTn>
                              </p:par>
                            </p:childTnLst>
                          </p:cTn>
                        </p:par>
                        <p:par>
                          <p:cTn id="20" fill="hold">
                            <p:stCondLst>
                              <p:cond delay="17000"/>
                            </p:stCondLst>
                            <p:childTnLst>
                              <p:par>
                                <p:cTn id="21" presetID="22" presetClass="entr" presetSubtype="8" fill="hold" nodeType="afterEffect">
                                  <p:stCondLst>
                                    <p:cond delay="1000"/>
                                  </p:stCondLst>
                                  <p:childTnLst>
                                    <p:set>
                                      <p:cBhvr>
                                        <p:cTn id="22" dur="1" fill="hold">
                                          <p:stCondLst>
                                            <p:cond delay="0"/>
                                          </p:stCondLst>
                                        </p:cTn>
                                        <p:tgtEl>
                                          <p:spTgt spid="13315">
                                            <p:txEl>
                                              <p:pRg st="4" end="4"/>
                                            </p:txEl>
                                          </p:spTgt>
                                        </p:tgtEl>
                                        <p:attrNameLst>
                                          <p:attrName>style.visibility</p:attrName>
                                        </p:attrNameLst>
                                      </p:cBhvr>
                                      <p:to>
                                        <p:strVal val="visible"/>
                                      </p:to>
                                    </p:set>
                                    <p:animEffect transition="in" filter="wipe(left)">
                                      <p:cBhvr>
                                        <p:cTn id="23" dur="3000"/>
                                        <p:tgtEl>
                                          <p:spTgt spid="13315">
                                            <p:txEl>
                                              <p:pRg st="4" end="4"/>
                                            </p:txEl>
                                          </p:spTgt>
                                        </p:tgtEl>
                                      </p:cBhvr>
                                    </p:animEffect>
                                  </p:childTnLst>
                                </p:cTn>
                              </p:par>
                            </p:childTnLst>
                          </p:cTn>
                        </p:par>
                        <p:par>
                          <p:cTn id="24" fill="hold">
                            <p:stCondLst>
                              <p:cond delay="21000"/>
                            </p:stCondLst>
                            <p:childTnLst>
                              <p:par>
                                <p:cTn id="25" presetID="22" presetClass="entr" presetSubtype="8" fill="hold" nodeType="afterEffect">
                                  <p:stCondLst>
                                    <p:cond delay="1500"/>
                                  </p:stCondLst>
                                  <p:childTnLst>
                                    <p:set>
                                      <p:cBhvr>
                                        <p:cTn id="26" dur="1" fill="hold">
                                          <p:stCondLst>
                                            <p:cond delay="0"/>
                                          </p:stCondLst>
                                        </p:cTn>
                                        <p:tgtEl>
                                          <p:spTgt spid="13315">
                                            <p:txEl>
                                              <p:pRg st="5" end="5"/>
                                            </p:txEl>
                                          </p:spTgt>
                                        </p:tgtEl>
                                        <p:attrNameLst>
                                          <p:attrName>style.visibility</p:attrName>
                                        </p:attrNameLst>
                                      </p:cBhvr>
                                      <p:to>
                                        <p:strVal val="visible"/>
                                      </p:to>
                                    </p:set>
                                    <p:animEffect transition="in" filter="wipe(left)">
                                      <p:cBhvr>
                                        <p:cTn id="27" dur="3000"/>
                                        <p:tgtEl>
                                          <p:spTgt spid="13315">
                                            <p:txEl>
                                              <p:pRg st="5" end="5"/>
                                            </p:txEl>
                                          </p:spTgt>
                                        </p:tgtEl>
                                      </p:cBhvr>
                                    </p:animEffect>
                                  </p:childTnLst>
                                </p:cTn>
                              </p:par>
                            </p:childTnLst>
                          </p:cTn>
                        </p:par>
                        <p:par>
                          <p:cTn id="28" fill="hold">
                            <p:stCondLst>
                              <p:cond delay="25500"/>
                            </p:stCondLst>
                            <p:childTnLst>
                              <p:par>
                                <p:cTn id="29" presetID="22" presetClass="entr" presetSubtype="8" fill="hold" nodeType="afterEffect">
                                  <p:stCondLst>
                                    <p:cond delay="1000"/>
                                  </p:stCondLst>
                                  <p:childTnLst>
                                    <p:set>
                                      <p:cBhvr>
                                        <p:cTn id="30" dur="1" fill="hold">
                                          <p:stCondLst>
                                            <p:cond delay="0"/>
                                          </p:stCondLst>
                                        </p:cTn>
                                        <p:tgtEl>
                                          <p:spTgt spid="13315">
                                            <p:txEl>
                                              <p:pRg st="6" end="6"/>
                                            </p:txEl>
                                          </p:spTgt>
                                        </p:tgtEl>
                                        <p:attrNameLst>
                                          <p:attrName>style.visibility</p:attrName>
                                        </p:attrNameLst>
                                      </p:cBhvr>
                                      <p:to>
                                        <p:strVal val="visible"/>
                                      </p:to>
                                    </p:set>
                                    <p:animEffect transition="in" filter="wipe(left)">
                                      <p:cBhvr>
                                        <p:cTn id="31" dur="3000"/>
                                        <p:tgtEl>
                                          <p:spTgt spid="13315">
                                            <p:txEl>
                                              <p:pRg st="6" end="6"/>
                                            </p:txEl>
                                          </p:spTgt>
                                        </p:tgtEl>
                                      </p:cBhvr>
                                    </p:animEffect>
                                  </p:childTnLst>
                                </p:cTn>
                              </p:par>
                            </p:childTnLst>
                          </p:cTn>
                        </p:par>
                        <p:par>
                          <p:cTn id="32" fill="hold">
                            <p:stCondLst>
                              <p:cond delay="29500"/>
                            </p:stCondLst>
                            <p:childTnLst>
                              <p:par>
                                <p:cTn id="33" presetID="22" presetClass="entr" presetSubtype="8" fill="hold" nodeType="afterEffect">
                                  <p:stCondLst>
                                    <p:cond delay="1500"/>
                                  </p:stCondLst>
                                  <p:childTnLst>
                                    <p:set>
                                      <p:cBhvr>
                                        <p:cTn id="34" dur="1" fill="hold">
                                          <p:stCondLst>
                                            <p:cond delay="0"/>
                                          </p:stCondLst>
                                        </p:cTn>
                                        <p:tgtEl>
                                          <p:spTgt spid="13315">
                                            <p:txEl>
                                              <p:pRg st="7" end="7"/>
                                            </p:txEl>
                                          </p:spTgt>
                                        </p:tgtEl>
                                        <p:attrNameLst>
                                          <p:attrName>style.visibility</p:attrName>
                                        </p:attrNameLst>
                                      </p:cBhvr>
                                      <p:to>
                                        <p:strVal val="visible"/>
                                      </p:to>
                                    </p:set>
                                    <p:animEffect transition="in" filter="wipe(left)">
                                      <p:cBhvr>
                                        <p:cTn id="35" dur="3000"/>
                                        <p:tgtEl>
                                          <p:spTgt spid="13315">
                                            <p:txEl>
                                              <p:pRg st="7" end="7"/>
                                            </p:txEl>
                                          </p:spTgt>
                                        </p:tgtEl>
                                      </p:cBhvr>
                                    </p:animEffect>
                                  </p:childTnLst>
                                </p:cTn>
                              </p:par>
                            </p:childTnLst>
                          </p:cTn>
                        </p:par>
                        <p:par>
                          <p:cTn id="36" fill="hold">
                            <p:stCondLst>
                              <p:cond delay="34000"/>
                            </p:stCondLst>
                            <p:childTnLst>
                              <p:par>
                                <p:cTn id="37" presetID="22" presetClass="entr" presetSubtype="8" fill="hold" nodeType="afterEffect">
                                  <p:stCondLst>
                                    <p:cond delay="1000"/>
                                  </p:stCondLst>
                                  <p:childTnLst>
                                    <p:set>
                                      <p:cBhvr>
                                        <p:cTn id="38" dur="1" fill="hold">
                                          <p:stCondLst>
                                            <p:cond delay="0"/>
                                          </p:stCondLst>
                                        </p:cTn>
                                        <p:tgtEl>
                                          <p:spTgt spid="13315">
                                            <p:txEl>
                                              <p:pRg st="8" end="8"/>
                                            </p:txEl>
                                          </p:spTgt>
                                        </p:tgtEl>
                                        <p:attrNameLst>
                                          <p:attrName>style.visibility</p:attrName>
                                        </p:attrNameLst>
                                      </p:cBhvr>
                                      <p:to>
                                        <p:strVal val="visible"/>
                                      </p:to>
                                    </p:set>
                                    <p:animEffect transition="in" filter="wipe(left)">
                                      <p:cBhvr>
                                        <p:cTn id="39" dur="3000"/>
                                        <p:tgtEl>
                                          <p:spTgt spid="13315">
                                            <p:txEl>
                                              <p:pRg st="8" end="8"/>
                                            </p:txEl>
                                          </p:spTgt>
                                        </p:tgtEl>
                                      </p:cBhvr>
                                    </p:animEffect>
                                  </p:childTnLst>
                                </p:cTn>
                              </p:par>
                            </p:childTnLst>
                          </p:cTn>
                        </p:par>
                        <p:par>
                          <p:cTn id="40" fill="hold">
                            <p:stCondLst>
                              <p:cond delay="38000"/>
                            </p:stCondLst>
                            <p:childTnLst>
                              <p:par>
                                <p:cTn id="41" presetID="22" presetClass="entr" presetSubtype="8" fill="hold" nodeType="afterEffect">
                                  <p:stCondLst>
                                    <p:cond delay="1500"/>
                                  </p:stCondLst>
                                  <p:childTnLst>
                                    <p:set>
                                      <p:cBhvr>
                                        <p:cTn id="42" dur="1" fill="hold">
                                          <p:stCondLst>
                                            <p:cond delay="0"/>
                                          </p:stCondLst>
                                        </p:cTn>
                                        <p:tgtEl>
                                          <p:spTgt spid="13315">
                                            <p:txEl>
                                              <p:pRg st="9" end="9"/>
                                            </p:txEl>
                                          </p:spTgt>
                                        </p:tgtEl>
                                        <p:attrNameLst>
                                          <p:attrName>style.visibility</p:attrName>
                                        </p:attrNameLst>
                                      </p:cBhvr>
                                      <p:to>
                                        <p:strVal val="visible"/>
                                      </p:to>
                                    </p:set>
                                    <p:animEffect transition="in" filter="wipe(left)">
                                      <p:cBhvr>
                                        <p:cTn id="43" dur="3000"/>
                                        <p:tgtEl>
                                          <p:spTgt spid="133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a:t>Some Risk Mitigation </a:t>
            </a:r>
            <a:br>
              <a:rPr lang="en-US" dirty="0"/>
            </a:br>
            <a:r>
              <a:rPr lang="en-US" dirty="0"/>
              <a:t>Measures or Approaches</a:t>
            </a:r>
          </a:p>
        </p:txBody>
      </p:sp>
      <p:sp>
        <p:nvSpPr>
          <p:cNvPr id="60419" name="Rectangle 3"/>
          <p:cNvSpPr>
            <a:spLocks noGrp="1" noChangeArrowheads="1"/>
          </p:cNvSpPr>
          <p:nvPr>
            <p:ph type="body" idx="1"/>
          </p:nvPr>
        </p:nvSpPr>
        <p:spPr>
          <a:xfrm>
            <a:off x="914400" y="1828800"/>
            <a:ext cx="8229600" cy="4953000"/>
          </a:xfrm>
        </p:spPr>
        <p:txBody>
          <a:bodyPr/>
          <a:lstStyle/>
          <a:p>
            <a:pPr>
              <a:lnSpc>
                <a:spcPct val="90000"/>
              </a:lnSpc>
            </a:pPr>
            <a:r>
              <a:rPr lang="en-US" sz="2800" dirty="0"/>
              <a:t>Prevention: </a:t>
            </a:r>
            <a:r>
              <a:rPr lang="en-US" sz="1200" dirty="0"/>
              <a:t>e.g. stop or ban the activity</a:t>
            </a:r>
            <a:endParaRPr lang="en-US" sz="2800" dirty="0"/>
          </a:p>
          <a:p>
            <a:pPr>
              <a:lnSpc>
                <a:spcPct val="90000"/>
              </a:lnSpc>
            </a:pPr>
            <a:r>
              <a:rPr lang="en-US" sz="2800" dirty="0"/>
              <a:t>Reduction: </a:t>
            </a:r>
            <a:r>
              <a:rPr lang="en-US" sz="1200" dirty="0"/>
              <a:t>e.g. limit the activity </a:t>
            </a:r>
            <a:endParaRPr lang="en-US" sz="2800" dirty="0"/>
          </a:p>
          <a:p>
            <a:pPr>
              <a:lnSpc>
                <a:spcPct val="90000"/>
              </a:lnSpc>
            </a:pPr>
            <a:r>
              <a:rPr lang="en-US" sz="2800" dirty="0"/>
              <a:t>Redundancy: </a:t>
            </a:r>
            <a:r>
              <a:rPr lang="en-US" sz="1200" dirty="0"/>
              <a:t>e.g. back-ups, duplicate systems/equipment.</a:t>
            </a:r>
          </a:p>
          <a:p>
            <a:pPr>
              <a:lnSpc>
                <a:spcPct val="90000"/>
              </a:lnSpc>
            </a:pPr>
            <a:r>
              <a:rPr lang="en-US" sz="2800" dirty="0"/>
              <a:t>Controls: </a:t>
            </a:r>
            <a:r>
              <a:rPr lang="en-US" sz="1200" dirty="0"/>
              <a:t>e.g. multiple sign-offs, check-lists</a:t>
            </a:r>
            <a:endParaRPr lang="en-US" sz="2800" dirty="0"/>
          </a:p>
          <a:p>
            <a:pPr>
              <a:lnSpc>
                <a:spcPct val="90000"/>
              </a:lnSpc>
            </a:pPr>
            <a:r>
              <a:rPr lang="en-US" sz="2800" dirty="0"/>
              <a:t>Transfer: </a:t>
            </a:r>
            <a:r>
              <a:rPr lang="en-US" sz="1200" dirty="0"/>
              <a:t>e.g. by contract to transfer risk to consultants, insurers, etc.</a:t>
            </a:r>
            <a:endParaRPr lang="en-US" sz="2800" dirty="0"/>
          </a:p>
          <a:p>
            <a:pPr>
              <a:lnSpc>
                <a:spcPct val="90000"/>
              </a:lnSpc>
            </a:pPr>
            <a:r>
              <a:rPr lang="en-US" sz="2800" dirty="0"/>
              <a:t>Planning: </a:t>
            </a:r>
            <a:r>
              <a:rPr lang="en-US" sz="1200" dirty="0"/>
              <a:t>e.g. contingency </a:t>
            </a:r>
            <a:r>
              <a:rPr lang="en-US" sz="1200" dirty="0" smtClean="0"/>
              <a:t>plans, operations gaming</a:t>
            </a:r>
            <a:endParaRPr lang="en-US" sz="1200" dirty="0"/>
          </a:p>
          <a:p>
            <a:pPr>
              <a:lnSpc>
                <a:spcPct val="90000"/>
              </a:lnSpc>
            </a:pPr>
            <a:r>
              <a:rPr lang="en-US" sz="2800" dirty="0"/>
              <a:t>Financial Reserves: </a:t>
            </a:r>
            <a:r>
              <a:rPr lang="en-US" sz="1200" dirty="0"/>
              <a:t>e.g. ability to </a:t>
            </a:r>
            <a:r>
              <a:rPr lang="en-US" sz="1200" dirty="0" smtClean="0"/>
              <a:t>self-finance contingency actions</a:t>
            </a:r>
            <a:r>
              <a:rPr lang="en-US" sz="2800" dirty="0" smtClean="0"/>
              <a:t> </a:t>
            </a:r>
            <a:endParaRPr lang="en-US" sz="2800" dirty="0"/>
          </a:p>
          <a:p>
            <a:pPr>
              <a:lnSpc>
                <a:spcPct val="90000"/>
              </a:lnSpc>
            </a:pPr>
            <a:r>
              <a:rPr lang="en-US" sz="2800" dirty="0"/>
              <a:t>Training: </a:t>
            </a:r>
            <a:r>
              <a:rPr lang="en-US" sz="1200" dirty="0"/>
              <a:t>e.g. individuals and teams trained for what might </a:t>
            </a:r>
            <a:r>
              <a:rPr lang="en-US" sz="1200" dirty="0" smtClean="0"/>
              <a:t>happen</a:t>
            </a:r>
            <a:endParaRPr lang="en-US" sz="800" dirty="0"/>
          </a:p>
          <a:p>
            <a:pPr>
              <a:lnSpc>
                <a:spcPct val="90000"/>
              </a:lnSpc>
              <a:buFont typeface="Wingdings" pitchFamily="2" charset="2"/>
              <a:buNone/>
            </a:pPr>
            <a:r>
              <a:rPr lang="en-US" sz="2400" b="1" dirty="0">
                <a:solidFill>
                  <a:srgbClr val="336699"/>
                </a:solidFill>
              </a:rPr>
              <a:t>*</a:t>
            </a:r>
            <a:r>
              <a:rPr lang="en-US" sz="1200" b="1" dirty="0" smtClean="0">
                <a:solidFill>
                  <a:srgbClr val="336699"/>
                </a:solidFill>
              </a:rPr>
              <a:t>Risk </a:t>
            </a:r>
            <a:r>
              <a:rPr lang="en-US" sz="1200" b="1" dirty="0">
                <a:solidFill>
                  <a:srgbClr val="336699"/>
                </a:solidFill>
              </a:rPr>
              <a:t>Management is </a:t>
            </a:r>
            <a:r>
              <a:rPr lang="en-US" sz="1200" b="1" dirty="0" smtClean="0">
                <a:solidFill>
                  <a:srgbClr val="336699"/>
                </a:solidFill>
              </a:rPr>
              <a:t>NOT the </a:t>
            </a:r>
            <a:r>
              <a:rPr lang="en-US" sz="1200" b="1" dirty="0">
                <a:solidFill>
                  <a:srgbClr val="336699"/>
                </a:solidFill>
              </a:rPr>
              <a:t>same as Crisis Management</a:t>
            </a:r>
          </a:p>
          <a:p>
            <a:pPr marL="442350" indent="-171450">
              <a:lnSpc>
                <a:spcPct val="90000"/>
              </a:lnSpc>
              <a:buSzPct val="100000"/>
              <a:buFont typeface="Wingdings" panose="05000000000000000000" pitchFamily="2" charset="2"/>
              <a:buChar char="ü"/>
            </a:pPr>
            <a:r>
              <a:rPr lang="en-US" sz="1200" dirty="0" smtClean="0">
                <a:solidFill>
                  <a:srgbClr val="336699"/>
                </a:solidFill>
              </a:rPr>
              <a:t>This </a:t>
            </a:r>
            <a:r>
              <a:rPr lang="en-US" sz="1200" dirty="0">
                <a:solidFill>
                  <a:srgbClr val="336699"/>
                </a:solidFill>
              </a:rPr>
              <a:t>partial list of risk mitigation measures </a:t>
            </a:r>
            <a:r>
              <a:rPr lang="en-US" sz="1200" dirty="0" smtClean="0">
                <a:solidFill>
                  <a:srgbClr val="336699"/>
                </a:solidFill>
              </a:rPr>
              <a:t>shows that                                                          </a:t>
            </a:r>
            <a:r>
              <a:rPr lang="en-US" sz="1200" b="1" dirty="0" smtClean="0">
                <a:solidFill>
                  <a:srgbClr val="336699"/>
                </a:solidFill>
              </a:rPr>
              <a:t>risk </a:t>
            </a:r>
            <a:r>
              <a:rPr lang="en-US" sz="1200" b="1" dirty="0">
                <a:solidFill>
                  <a:srgbClr val="336699"/>
                </a:solidFill>
              </a:rPr>
              <a:t>management </a:t>
            </a:r>
            <a:r>
              <a:rPr lang="en-US" sz="1200" dirty="0">
                <a:solidFill>
                  <a:srgbClr val="336699"/>
                </a:solidFill>
              </a:rPr>
              <a:t>is </a:t>
            </a:r>
            <a:r>
              <a:rPr lang="en-US" sz="1200" dirty="0" smtClean="0">
                <a:solidFill>
                  <a:srgbClr val="336699"/>
                </a:solidFill>
              </a:rPr>
              <a:t>systemic</a:t>
            </a:r>
            <a:r>
              <a:rPr lang="en-US" sz="1200" dirty="0">
                <a:solidFill>
                  <a:srgbClr val="336699"/>
                </a:solidFill>
              </a:rPr>
              <a:t>, constant, and a </a:t>
            </a:r>
            <a:r>
              <a:rPr lang="en-US" sz="1200" b="1" dirty="0">
                <a:solidFill>
                  <a:srgbClr val="336699"/>
                </a:solidFill>
              </a:rPr>
              <a:t>normal</a:t>
            </a:r>
            <a:r>
              <a:rPr lang="en-US" sz="1200" dirty="0">
                <a:solidFill>
                  <a:srgbClr val="336699"/>
                </a:solidFill>
              </a:rPr>
              <a:t> business activity.  </a:t>
            </a:r>
            <a:endParaRPr lang="en-US" sz="1200" dirty="0" smtClean="0">
              <a:solidFill>
                <a:srgbClr val="336699"/>
              </a:solidFill>
            </a:endParaRPr>
          </a:p>
          <a:p>
            <a:pPr marL="442350" indent="-171450">
              <a:lnSpc>
                <a:spcPct val="90000"/>
              </a:lnSpc>
              <a:buSzPct val="100000"/>
              <a:buFont typeface="Wingdings" panose="05000000000000000000" pitchFamily="2" charset="2"/>
              <a:buChar char="ü"/>
            </a:pPr>
            <a:r>
              <a:rPr lang="en-US" sz="1200" dirty="0" smtClean="0">
                <a:solidFill>
                  <a:srgbClr val="336699"/>
                </a:solidFill>
              </a:rPr>
              <a:t>Only very occasionally </a:t>
            </a:r>
            <a:r>
              <a:rPr lang="en-US" sz="1200" dirty="0">
                <a:solidFill>
                  <a:srgbClr val="336699"/>
                </a:solidFill>
              </a:rPr>
              <a:t>will </a:t>
            </a:r>
            <a:r>
              <a:rPr lang="en-US" sz="1200" dirty="0" smtClean="0">
                <a:solidFill>
                  <a:srgbClr val="336699"/>
                </a:solidFill>
              </a:rPr>
              <a:t>risk events escalate </a:t>
            </a:r>
            <a:r>
              <a:rPr lang="en-US" sz="1200" dirty="0">
                <a:solidFill>
                  <a:srgbClr val="336699"/>
                </a:solidFill>
              </a:rPr>
              <a:t>into crisis management.  </a:t>
            </a:r>
            <a:r>
              <a:rPr lang="en-US" sz="1200" dirty="0" smtClean="0">
                <a:solidFill>
                  <a:srgbClr val="336699"/>
                </a:solidFill>
              </a:rPr>
              <a:t>So having frequent  </a:t>
            </a:r>
            <a:r>
              <a:rPr lang="en-US" sz="1200" dirty="0">
                <a:solidFill>
                  <a:srgbClr val="336699"/>
                </a:solidFill>
              </a:rPr>
              <a:t>crises </a:t>
            </a:r>
            <a:r>
              <a:rPr lang="en-US" sz="1200" dirty="0" smtClean="0">
                <a:solidFill>
                  <a:srgbClr val="336699"/>
                </a:solidFill>
              </a:rPr>
              <a:t>indicates either particularly </a:t>
            </a:r>
            <a:r>
              <a:rPr lang="en-US" sz="1200" dirty="0">
                <a:solidFill>
                  <a:srgbClr val="336699"/>
                </a:solidFill>
              </a:rPr>
              <a:t>bad luck or ineffective risk </a:t>
            </a:r>
            <a:r>
              <a:rPr lang="en-US" sz="1200" dirty="0" smtClean="0">
                <a:solidFill>
                  <a:srgbClr val="336699"/>
                </a:solidFill>
              </a:rPr>
              <a:t>management to avoid crises.</a:t>
            </a:r>
            <a:endParaRPr lang="en-US" sz="1200" dirty="0">
              <a:solidFill>
                <a:srgbClr val="336699"/>
              </a:solidFill>
            </a:endParaRPr>
          </a:p>
        </p:txBody>
      </p:sp>
    </p:spTree>
    <p:extLst>
      <p:ext uri="{BB962C8B-B14F-4D97-AF65-F5344CB8AC3E}">
        <p14:creationId xmlns:p14="http://schemas.microsoft.com/office/powerpoint/2010/main" val="3173472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wipe(left)">
                                      <p:cBhvr>
                                        <p:cTn id="7" dur="3000"/>
                                        <p:tgtEl>
                                          <p:spTgt spid="60419">
                                            <p:txEl>
                                              <p:pRg st="0" end="0"/>
                                            </p:txEl>
                                          </p:spTgt>
                                        </p:tgtEl>
                                      </p:cBhvr>
                                    </p:animEffect>
                                  </p:childTnLst>
                                </p:cTn>
                              </p:par>
                            </p:childTnLst>
                          </p:cTn>
                        </p:par>
                        <p:par>
                          <p:cTn id="8" fill="hold">
                            <p:stCondLst>
                              <p:cond delay="4000"/>
                            </p:stCondLst>
                            <p:childTnLst>
                              <p:par>
                                <p:cTn id="9" presetID="22" presetClass="entr" presetSubtype="8" fill="hold" grpId="0" nodeType="afterEffect">
                                  <p:stCondLst>
                                    <p:cond delay="1000"/>
                                  </p:stCondLst>
                                  <p:childTnLst>
                                    <p:set>
                                      <p:cBhvr>
                                        <p:cTn id="10" dur="1" fill="hold">
                                          <p:stCondLst>
                                            <p:cond delay="0"/>
                                          </p:stCondLst>
                                        </p:cTn>
                                        <p:tgtEl>
                                          <p:spTgt spid="60419">
                                            <p:txEl>
                                              <p:pRg st="1" end="1"/>
                                            </p:txEl>
                                          </p:spTgt>
                                        </p:tgtEl>
                                        <p:attrNameLst>
                                          <p:attrName>style.visibility</p:attrName>
                                        </p:attrNameLst>
                                      </p:cBhvr>
                                      <p:to>
                                        <p:strVal val="visible"/>
                                      </p:to>
                                    </p:set>
                                    <p:animEffect transition="in" filter="wipe(left)">
                                      <p:cBhvr>
                                        <p:cTn id="11" dur="3000"/>
                                        <p:tgtEl>
                                          <p:spTgt spid="60419">
                                            <p:txEl>
                                              <p:pRg st="1" end="1"/>
                                            </p:txEl>
                                          </p:spTgt>
                                        </p:tgtEl>
                                      </p:cBhvr>
                                    </p:animEffect>
                                  </p:childTnLst>
                                </p:cTn>
                              </p:par>
                            </p:childTnLst>
                          </p:cTn>
                        </p:par>
                        <p:par>
                          <p:cTn id="12" fill="hold">
                            <p:stCondLst>
                              <p:cond delay="8000"/>
                            </p:stCondLst>
                            <p:childTnLst>
                              <p:par>
                                <p:cTn id="13" presetID="22" presetClass="entr" presetSubtype="8" fill="hold" grpId="0" nodeType="afterEffect">
                                  <p:stCondLst>
                                    <p:cond delay="1000"/>
                                  </p:stCondLst>
                                  <p:childTnLst>
                                    <p:set>
                                      <p:cBhvr>
                                        <p:cTn id="14" dur="1" fill="hold">
                                          <p:stCondLst>
                                            <p:cond delay="0"/>
                                          </p:stCondLst>
                                        </p:cTn>
                                        <p:tgtEl>
                                          <p:spTgt spid="60419">
                                            <p:txEl>
                                              <p:pRg st="2" end="2"/>
                                            </p:txEl>
                                          </p:spTgt>
                                        </p:tgtEl>
                                        <p:attrNameLst>
                                          <p:attrName>style.visibility</p:attrName>
                                        </p:attrNameLst>
                                      </p:cBhvr>
                                      <p:to>
                                        <p:strVal val="visible"/>
                                      </p:to>
                                    </p:set>
                                    <p:animEffect transition="in" filter="wipe(left)">
                                      <p:cBhvr>
                                        <p:cTn id="15" dur="3000"/>
                                        <p:tgtEl>
                                          <p:spTgt spid="60419">
                                            <p:txEl>
                                              <p:pRg st="2" end="2"/>
                                            </p:txEl>
                                          </p:spTgt>
                                        </p:tgtEl>
                                      </p:cBhvr>
                                    </p:animEffect>
                                  </p:childTnLst>
                                </p:cTn>
                              </p:par>
                            </p:childTnLst>
                          </p:cTn>
                        </p:par>
                        <p:par>
                          <p:cTn id="16" fill="hold">
                            <p:stCondLst>
                              <p:cond delay="12000"/>
                            </p:stCondLst>
                            <p:childTnLst>
                              <p:par>
                                <p:cTn id="17" presetID="22" presetClass="entr" presetSubtype="8" fill="hold" grpId="0" nodeType="afterEffect">
                                  <p:stCondLst>
                                    <p:cond delay="1000"/>
                                  </p:stCondLst>
                                  <p:childTnLst>
                                    <p:set>
                                      <p:cBhvr>
                                        <p:cTn id="18" dur="1" fill="hold">
                                          <p:stCondLst>
                                            <p:cond delay="0"/>
                                          </p:stCondLst>
                                        </p:cTn>
                                        <p:tgtEl>
                                          <p:spTgt spid="60419">
                                            <p:txEl>
                                              <p:pRg st="3" end="3"/>
                                            </p:txEl>
                                          </p:spTgt>
                                        </p:tgtEl>
                                        <p:attrNameLst>
                                          <p:attrName>style.visibility</p:attrName>
                                        </p:attrNameLst>
                                      </p:cBhvr>
                                      <p:to>
                                        <p:strVal val="visible"/>
                                      </p:to>
                                    </p:set>
                                    <p:animEffect transition="in" filter="wipe(left)">
                                      <p:cBhvr>
                                        <p:cTn id="19" dur="3000"/>
                                        <p:tgtEl>
                                          <p:spTgt spid="60419">
                                            <p:txEl>
                                              <p:pRg st="3" end="3"/>
                                            </p:txEl>
                                          </p:spTgt>
                                        </p:tgtEl>
                                      </p:cBhvr>
                                    </p:animEffect>
                                  </p:childTnLst>
                                </p:cTn>
                              </p:par>
                            </p:childTnLst>
                          </p:cTn>
                        </p:par>
                        <p:par>
                          <p:cTn id="20" fill="hold">
                            <p:stCondLst>
                              <p:cond delay="16000"/>
                            </p:stCondLst>
                            <p:childTnLst>
                              <p:par>
                                <p:cTn id="21" presetID="22" presetClass="entr" presetSubtype="8" fill="hold" grpId="0" nodeType="afterEffect">
                                  <p:stCondLst>
                                    <p:cond delay="1000"/>
                                  </p:stCondLst>
                                  <p:childTnLst>
                                    <p:set>
                                      <p:cBhvr>
                                        <p:cTn id="22" dur="1" fill="hold">
                                          <p:stCondLst>
                                            <p:cond delay="0"/>
                                          </p:stCondLst>
                                        </p:cTn>
                                        <p:tgtEl>
                                          <p:spTgt spid="60419">
                                            <p:txEl>
                                              <p:pRg st="4" end="4"/>
                                            </p:txEl>
                                          </p:spTgt>
                                        </p:tgtEl>
                                        <p:attrNameLst>
                                          <p:attrName>style.visibility</p:attrName>
                                        </p:attrNameLst>
                                      </p:cBhvr>
                                      <p:to>
                                        <p:strVal val="visible"/>
                                      </p:to>
                                    </p:set>
                                    <p:animEffect transition="in" filter="wipe(left)">
                                      <p:cBhvr>
                                        <p:cTn id="23" dur="3000"/>
                                        <p:tgtEl>
                                          <p:spTgt spid="60419">
                                            <p:txEl>
                                              <p:pRg st="4" end="4"/>
                                            </p:txEl>
                                          </p:spTgt>
                                        </p:tgtEl>
                                      </p:cBhvr>
                                    </p:animEffect>
                                  </p:childTnLst>
                                </p:cTn>
                              </p:par>
                            </p:childTnLst>
                          </p:cTn>
                        </p:par>
                        <p:par>
                          <p:cTn id="24" fill="hold">
                            <p:stCondLst>
                              <p:cond delay="20000"/>
                            </p:stCondLst>
                            <p:childTnLst>
                              <p:par>
                                <p:cTn id="25" presetID="22" presetClass="entr" presetSubtype="8" fill="hold" grpId="0" nodeType="afterEffect">
                                  <p:stCondLst>
                                    <p:cond delay="1000"/>
                                  </p:stCondLst>
                                  <p:childTnLst>
                                    <p:set>
                                      <p:cBhvr>
                                        <p:cTn id="26" dur="1" fill="hold">
                                          <p:stCondLst>
                                            <p:cond delay="0"/>
                                          </p:stCondLst>
                                        </p:cTn>
                                        <p:tgtEl>
                                          <p:spTgt spid="60419">
                                            <p:txEl>
                                              <p:pRg st="5" end="5"/>
                                            </p:txEl>
                                          </p:spTgt>
                                        </p:tgtEl>
                                        <p:attrNameLst>
                                          <p:attrName>style.visibility</p:attrName>
                                        </p:attrNameLst>
                                      </p:cBhvr>
                                      <p:to>
                                        <p:strVal val="visible"/>
                                      </p:to>
                                    </p:set>
                                    <p:animEffect transition="in" filter="wipe(left)">
                                      <p:cBhvr>
                                        <p:cTn id="27" dur="3000"/>
                                        <p:tgtEl>
                                          <p:spTgt spid="60419">
                                            <p:txEl>
                                              <p:pRg st="5" end="5"/>
                                            </p:txEl>
                                          </p:spTgt>
                                        </p:tgtEl>
                                      </p:cBhvr>
                                    </p:animEffect>
                                  </p:childTnLst>
                                </p:cTn>
                              </p:par>
                            </p:childTnLst>
                          </p:cTn>
                        </p:par>
                        <p:par>
                          <p:cTn id="28" fill="hold">
                            <p:stCondLst>
                              <p:cond delay="24000"/>
                            </p:stCondLst>
                            <p:childTnLst>
                              <p:par>
                                <p:cTn id="29" presetID="22" presetClass="entr" presetSubtype="8" fill="hold" grpId="0" nodeType="afterEffect">
                                  <p:stCondLst>
                                    <p:cond delay="1000"/>
                                  </p:stCondLst>
                                  <p:childTnLst>
                                    <p:set>
                                      <p:cBhvr>
                                        <p:cTn id="30" dur="1" fill="hold">
                                          <p:stCondLst>
                                            <p:cond delay="0"/>
                                          </p:stCondLst>
                                        </p:cTn>
                                        <p:tgtEl>
                                          <p:spTgt spid="60419">
                                            <p:txEl>
                                              <p:pRg st="6" end="6"/>
                                            </p:txEl>
                                          </p:spTgt>
                                        </p:tgtEl>
                                        <p:attrNameLst>
                                          <p:attrName>style.visibility</p:attrName>
                                        </p:attrNameLst>
                                      </p:cBhvr>
                                      <p:to>
                                        <p:strVal val="visible"/>
                                      </p:to>
                                    </p:set>
                                    <p:animEffect transition="in" filter="wipe(left)">
                                      <p:cBhvr>
                                        <p:cTn id="31" dur="3000"/>
                                        <p:tgtEl>
                                          <p:spTgt spid="60419">
                                            <p:txEl>
                                              <p:pRg st="6" end="6"/>
                                            </p:txEl>
                                          </p:spTgt>
                                        </p:tgtEl>
                                      </p:cBhvr>
                                    </p:animEffect>
                                  </p:childTnLst>
                                </p:cTn>
                              </p:par>
                            </p:childTnLst>
                          </p:cTn>
                        </p:par>
                        <p:par>
                          <p:cTn id="32" fill="hold">
                            <p:stCondLst>
                              <p:cond delay="28000"/>
                            </p:stCondLst>
                            <p:childTnLst>
                              <p:par>
                                <p:cTn id="33" presetID="22" presetClass="entr" presetSubtype="8" fill="hold" grpId="0" nodeType="afterEffect">
                                  <p:stCondLst>
                                    <p:cond delay="1000"/>
                                  </p:stCondLst>
                                  <p:childTnLst>
                                    <p:set>
                                      <p:cBhvr>
                                        <p:cTn id="34" dur="1" fill="hold">
                                          <p:stCondLst>
                                            <p:cond delay="0"/>
                                          </p:stCondLst>
                                        </p:cTn>
                                        <p:tgtEl>
                                          <p:spTgt spid="60419">
                                            <p:txEl>
                                              <p:pRg st="7" end="7"/>
                                            </p:txEl>
                                          </p:spTgt>
                                        </p:tgtEl>
                                        <p:attrNameLst>
                                          <p:attrName>style.visibility</p:attrName>
                                        </p:attrNameLst>
                                      </p:cBhvr>
                                      <p:to>
                                        <p:strVal val="visible"/>
                                      </p:to>
                                    </p:set>
                                    <p:animEffect transition="in" filter="wipe(left)">
                                      <p:cBhvr>
                                        <p:cTn id="35" dur="3000"/>
                                        <p:tgtEl>
                                          <p:spTgt spid="60419">
                                            <p:txEl>
                                              <p:pRg st="7" end="7"/>
                                            </p:txEl>
                                          </p:spTgt>
                                        </p:tgtEl>
                                      </p:cBhvr>
                                    </p:animEffect>
                                  </p:childTnLst>
                                </p:cTn>
                              </p:par>
                            </p:childTnLst>
                          </p:cTn>
                        </p:par>
                        <p:par>
                          <p:cTn id="36" fill="hold">
                            <p:stCondLst>
                              <p:cond delay="32000"/>
                            </p:stCondLst>
                            <p:childTnLst>
                              <p:par>
                                <p:cTn id="37" presetID="22" presetClass="entr" presetSubtype="8" fill="hold" grpId="0" nodeType="afterEffect">
                                  <p:stCondLst>
                                    <p:cond delay="1000"/>
                                  </p:stCondLst>
                                  <p:childTnLst>
                                    <p:set>
                                      <p:cBhvr>
                                        <p:cTn id="38" dur="1" fill="hold">
                                          <p:stCondLst>
                                            <p:cond delay="0"/>
                                          </p:stCondLst>
                                        </p:cTn>
                                        <p:tgtEl>
                                          <p:spTgt spid="60419">
                                            <p:txEl>
                                              <p:pRg st="8" end="8"/>
                                            </p:txEl>
                                          </p:spTgt>
                                        </p:tgtEl>
                                        <p:attrNameLst>
                                          <p:attrName>style.visibility</p:attrName>
                                        </p:attrNameLst>
                                      </p:cBhvr>
                                      <p:to>
                                        <p:strVal val="visible"/>
                                      </p:to>
                                    </p:set>
                                    <p:animEffect transition="in" filter="wipe(left)">
                                      <p:cBhvr>
                                        <p:cTn id="39" dur="3000"/>
                                        <p:tgtEl>
                                          <p:spTgt spid="60419">
                                            <p:txEl>
                                              <p:pRg st="8" end="8"/>
                                            </p:txEl>
                                          </p:spTgt>
                                        </p:tgtEl>
                                      </p:cBhvr>
                                    </p:animEffect>
                                  </p:childTnLst>
                                </p:cTn>
                              </p:par>
                            </p:childTnLst>
                          </p:cTn>
                        </p:par>
                        <p:par>
                          <p:cTn id="40" fill="hold">
                            <p:stCondLst>
                              <p:cond delay="36000"/>
                            </p:stCondLst>
                            <p:childTnLst>
                              <p:par>
                                <p:cTn id="41" presetID="22" presetClass="entr" presetSubtype="8" fill="hold" grpId="0" nodeType="afterEffect">
                                  <p:stCondLst>
                                    <p:cond delay="1000"/>
                                  </p:stCondLst>
                                  <p:childTnLst>
                                    <p:set>
                                      <p:cBhvr>
                                        <p:cTn id="42" dur="1" fill="hold">
                                          <p:stCondLst>
                                            <p:cond delay="0"/>
                                          </p:stCondLst>
                                        </p:cTn>
                                        <p:tgtEl>
                                          <p:spTgt spid="60419">
                                            <p:txEl>
                                              <p:pRg st="9" end="9"/>
                                            </p:txEl>
                                          </p:spTgt>
                                        </p:tgtEl>
                                        <p:attrNameLst>
                                          <p:attrName>style.visibility</p:attrName>
                                        </p:attrNameLst>
                                      </p:cBhvr>
                                      <p:to>
                                        <p:strVal val="visible"/>
                                      </p:to>
                                    </p:set>
                                    <p:animEffect transition="in" filter="wipe(left)">
                                      <p:cBhvr>
                                        <p:cTn id="43" dur="3000"/>
                                        <p:tgtEl>
                                          <p:spTgt spid="60419">
                                            <p:txEl>
                                              <p:pRg st="9" end="9"/>
                                            </p:txEl>
                                          </p:spTgt>
                                        </p:tgtEl>
                                      </p:cBhvr>
                                    </p:animEffect>
                                  </p:childTnLst>
                                </p:cTn>
                              </p:par>
                            </p:childTnLst>
                          </p:cTn>
                        </p:par>
                        <p:par>
                          <p:cTn id="44" fill="hold">
                            <p:stCondLst>
                              <p:cond delay="40000"/>
                            </p:stCondLst>
                            <p:childTnLst>
                              <p:par>
                                <p:cTn id="45" presetID="22" presetClass="entr" presetSubtype="8" fill="hold" grpId="0" nodeType="afterEffect">
                                  <p:stCondLst>
                                    <p:cond delay="2000"/>
                                  </p:stCondLst>
                                  <p:childTnLst>
                                    <p:set>
                                      <p:cBhvr>
                                        <p:cTn id="46" dur="1" fill="hold">
                                          <p:stCondLst>
                                            <p:cond delay="0"/>
                                          </p:stCondLst>
                                        </p:cTn>
                                        <p:tgtEl>
                                          <p:spTgt spid="60419">
                                            <p:txEl>
                                              <p:pRg st="10" end="10"/>
                                            </p:txEl>
                                          </p:spTgt>
                                        </p:tgtEl>
                                        <p:attrNameLst>
                                          <p:attrName>style.visibility</p:attrName>
                                        </p:attrNameLst>
                                      </p:cBhvr>
                                      <p:to>
                                        <p:strVal val="visible"/>
                                      </p:to>
                                    </p:set>
                                    <p:animEffect transition="in" filter="wipe(left)">
                                      <p:cBhvr>
                                        <p:cTn id="47" dur="3000"/>
                                        <p:tgtEl>
                                          <p:spTgt spid="604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71538" y="669906"/>
            <a:ext cx="8162925" cy="954107"/>
          </a:xfrm>
        </p:spPr>
        <p:txBody>
          <a:bodyPr/>
          <a:lstStyle/>
          <a:p>
            <a:r>
              <a:rPr lang="en-US" sz="3200" dirty="0"/>
              <a:t>CANADEM a Resilient </a:t>
            </a:r>
            <a:r>
              <a:rPr lang="en-US" sz="3200" dirty="0" smtClean="0"/>
              <a:t>Organization</a:t>
            </a:r>
            <a:br>
              <a:rPr lang="en-US" sz="3200" dirty="0" smtClean="0"/>
            </a:br>
            <a:r>
              <a:rPr lang="en-US" sz="2400" dirty="0" smtClean="0"/>
              <a:t>(based on staff capacity, not doctrine)</a:t>
            </a:r>
            <a:endParaRPr lang="en-US" sz="2400" dirty="0"/>
          </a:p>
        </p:txBody>
      </p:sp>
      <p:sp>
        <p:nvSpPr>
          <p:cNvPr id="38915" name="Rectangle 3"/>
          <p:cNvSpPr>
            <a:spLocks noGrp="1" noChangeArrowheads="1"/>
          </p:cNvSpPr>
          <p:nvPr>
            <p:ph type="body" idx="1"/>
          </p:nvPr>
        </p:nvSpPr>
        <p:spPr>
          <a:xfrm>
            <a:off x="685800" y="1905000"/>
            <a:ext cx="8458199" cy="2362200"/>
          </a:xfrm>
        </p:spPr>
        <p:txBody>
          <a:bodyPr/>
          <a:lstStyle/>
          <a:p>
            <a:pPr>
              <a:lnSpc>
                <a:spcPct val="80000"/>
              </a:lnSpc>
              <a:buFont typeface="Wingdings" pitchFamily="2" charset="2"/>
              <a:buNone/>
            </a:pPr>
            <a:r>
              <a:rPr lang="en-US" sz="2000" dirty="0">
                <a:latin typeface="Times New Roman" pitchFamily="18" charset="0"/>
                <a:cs typeface="Times New Roman" pitchFamily="18" charset="0"/>
              </a:rPr>
              <a:t>A key CANADEM value-added comes from being a resilient organization that </a:t>
            </a:r>
            <a:endParaRPr lang="en-US" sz="2000" dirty="0" smtClean="0">
              <a:latin typeface="Times New Roman" pitchFamily="18" charset="0"/>
              <a:cs typeface="Times New Roman" pitchFamily="18" charset="0"/>
            </a:endParaRPr>
          </a:p>
          <a:p>
            <a:pPr>
              <a:lnSpc>
                <a:spcPct val="80000"/>
              </a:lnSpc>
              <a:buFont typeface="Wingdings" pitchFamily="2" charset="2"/>
              <a:buChar char="ü"/>
            </a:pPr>
            <a:r>
              <a:rPr lang="en-US" sz="2000" dirty="0" smtClean="0">
                <a:latin typeface="Times New Roman" pitchFamily="18" charset="0"/>
                <a:cs typeface="Times New Roman" pitchFamily="18" charset="0"/>
              </a:rPr>
              <a:t>adapts </a:t>
            </a:r>
            <a:r>
              <a:rPr lang="en-US" sz="2000" dirty="0">
                <a:latin typeface="Times New Roman" pitchFamily="18" charset="0"/>
                <a:cs typeface="Times New Roman" pitchFamily="18" charset="0"/>
              </a:rPr>
              <a:t>well to risk, </a:t>
            </a:r>
            <a:endParaRPr lang="en-US" sz="2000" dirty="0" smtClean="0">
              <a:latin typeface="Times New Roman" pitchFamily="18" charset="0"/>
              <a:cs typeface="Times New Roman" pitchFamily="18" charset="0"/>
            </a:endParaRPr>
          </a:p>
          <a:p>
            <a:pPr>
              <a:lnSpc>
                <a:spcPct val="80000"/>
              </a:lnSpc>
              <a:buFont typeface="Wingdings" pitchFamily="2" charset="2"/>
              <a:buChar char="ü"/>
            </a:pPr>
            <a:r>
              <a:rPr lang="en-US" sz="2000" dirty="0" smtClean="0">
                <a:latin typeface="Times New Roman" pitchFamily="18" charset="0"/>
                <a:cs typeface="Times New Roman" pitchFamily="18" charset="0"/>
              </a:rPr>
              <a:t>learns </a:t>
            </a:r>
            <a:r>
              <a:rPr lang="en-US" sz="2000" dirty="0">
                <a:latin typeface="Times New Roman" pitchFamily="18" charset="0"/>
                <a:cs typeface="Times New Roman" pitchFamily="18" charset="0"/>
              </a:rPr>
              <a:t>from mistakes, and </a:t>
            </a:r>
            <a:endParaRPr lang="en-US" sz="2000" dirty="0" smtClean="0">
              <a:latin typeface="Times New Roman" pitchFamily="18" charset="0"/>
              <a:cs typeface="Times New Roman" pitchFamily="18" charset="0"/>
            </a:endParaRPr>
          </a:p>
          <a:p>
            <a:pPr>
              <a:lnSpc>
                <a:spcPct val="80000"/>
              </a:lnSpc>
              <a:buFont typeface="Wingdings" pitchFamily="2" charset="2"/>
              <a:buChar char="ü"/>
            </a:pPr>
            <a:r>
              <a:rPr lang="en-US" sz="2000" dirty="0" smtClean="0">
                <a:latin typeface="Times New Roman" pitchFamily="18" charset="0"/>
                <a:cs typeface="Times New Roman" pitchFamily="18" charset="0"/>
              </a:rPr>
              <a:t>can </a:t>
            </a:r>
            <a:r>
              <a:rPr lang="en-US" sz="2000" dirty="0">
                <a:latin typeface="Times New Roman" pitchFamily="18" charset="0"/>
                <a:cs typeface="Times New Roman" pitchFamily="18" charset="0"/>
              </a:rPr>
              <a:t>be relied upon to </a:t>
            </a:r>
            <a:r>
              <a:rPr lang="en-US" sz="2000" i="1" dirty="0">
                <a:latin typeface="Times New Roman" pitchFamily="18" charset="0"/>
                <a:cs typeface="Times New Roman" pitchFamily="18" charset="0"/>
              </a:rPr>
              <a:t>make it </a:t>
            </a:r>
            <a:r>
              <a:rPr lang="en-US" sz="2000" i="1" dirty="0" smtClean="0">
                <a:latin typeface="Times New Roman" pitchFamily="18" charset="0"/>
                <a:cs typeface="Times New Roman" pitchFamily="18" charset="0"/>
              </a:rPr>
              <a:t>happen </a:t>
            </a:r>
            <a:r>
              <a:rPr lang="en-US" sz="2000" dirty="0" smtClean="0">
                <a:latin typeface="Times New Roman" pitchFamily="18" charset="0"/>
                <a:cs typeface="Times New Roman" pitchFamily="18" charset="0"/>
              </a:rPr>
              <a:t>when dealing with:</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lvl="2">
              <a:lnSpc>
                <a:spcPct val="80000"/>
              </a:lnSpc>
            </a:pPr>
            <a:r>
              <a:rPr lang="en-US" sz="1600" b="1" dirty="0">
                <a:solidFill>
                  <a:schemeClr val="hlink"/>
                </a:solidFill>
                <a:latin typeface="Times New Roman" pitchFamily="18" charset="0"/>
                <a:cs typeface="Times New Roman" pitchFamily="18" charset="0"/>
              </a:rPr>
              <a:t>External Risks:</a:t>
            </a:r>
            <a:r>
              <a:rPr lang="en-US" sz="1600" dirty="0">
                <a:solidFill>
                  <a:schemeClr val="hlink"/>
                </a:solidFill>
                <a:latin typeface="Times New Roman" pitchFamily="18" charset="0"/>
                <a:cs typeface="Times New Roman" pitchFamily="18" charset="0"/>
              </a:rPr>
              <a:t> </a:t>
            </a:r>
            <a:r>
              <a:rPr lang="en-US" sz="1600" dirty="0">
                <a:latin typeface="Times New Roman" pitchFamily="18" charset="0"/>
                <a:cs typeface="Times New Roman" pitchFamily="18" charset="0"/>
              </a:rPr>
              <a:t>h</a:t>
            </a:r>
            <a:r>
              <a:rPr lang="en-US" sz="1600" dirty="0" smtClean="0">
                <a:latin typeface="Times New Roman" pitchFamily="18" charset="0"/>
                <a:cs typeface="Times New Roman" pitchFamily="18" charset="0"/>
              </a:rPr>
              <a:t>igh </a:t>
            </a:r>
            <a:r>
              <a:rPr lang="en-US" sz="1600" dirty="0">
                <a:latin typeface="Times New Roman" pitchFamily="18" charset="0"/>
                <a:cs typeface="Times New Roman" pitchFamily="18" charset="0"/>
              </a:rPr>
              <a:t>awareness of its operating environment, able to identify changes in external risks, and dynamically </a:t>
            </a:r>
            <a:r>
              <a:rPr lang="en-US" sz="1600" dirty="0" smtClean="0">
                <a:latin typeface="Times New Roman" pitchFamily="18" charset="0"/>
                <a:cs typeface="Times New Roman" pitchFamily="18" charset="0"/>
              </a:rPr>
              <a:t>reinventing </a:t>
            </a:r>
            <a:r>
              <a:rPr lang="en-US" sz="1600" dirty="0">
                <a:latin typeface="Times New Roman" pitchFamily="18" charset="0"/>
                <a:cs typeface="Times New Roman" pitchFamily="18" charset="0"/>
              </a:rPr>
              <a:t>procedures and strategies;</a:t>
            </a:r>
          </a:p>
          <a:p>
            <a:pPr lvl="2">
              <a:lnSpc>
                <a:spcPct val="80000"/>
              </a:lnSpc>
            </a:pPr>
            <a:r>
              <a:rPr lang="en-US" sz="1600" b="1" dirty="0">
                <a:solidFill>
                  <a:schemeClr val="hlink"/>
                </a:solidFill>
                <a:latin typeface="Times New Roman" pitchFamily="18" charset="0"/>
                <a:cs typeface="Times New Roman" pitchFamily="18" charset="0"/>
              </a:rPr>
              <a:t>Unexpected Risks:</a:t>
            </a:r>
            <a:r>
              <a:rPr lang="en-US" sz="1600" dirty="0">
                <a:solidFill>
                  <a:schemeClr val="hlink"/>
                </a:solidFill>
                <a:latin typeface="Times New Roman" pitchFamily="18" charset="0"/>
                <a:cs typeface="Times New Roman" pitchFamily="18" charset="0"/>
              </a:rPr>
              <a:t> </a:t>
            </a:r>
            <a:r>
              <a:rPr lang="en-US" sz="1600" dirty="0">
                <a:latin typeface="Times New Roman" pitchFamily="18" charset="0"/>
                <a:cs typeface="Times New Roman" pitchFamily="18" charset="0"/>
              </a:rPr>
              <a:t>Withstand unexpected sudden change and instantly adapt;</a:t>
            </a:r>
          </a:p>
          <a:p>
            <a:pPr lvl="2">
              <a:lnSpc>
                <a:spcPct val="80000"/>
              </a:lnSpc>
            </a:pPr>
            <a:r>
              <a:rPr lang="en-US" sz="1600" b="1" dirty="0">
                <a:solidFill>
                  <a:schemeClr val="hlink"/>
                </a:solidFill>
                <a:latin typeface="Times New Roman" pitchFamily="18" charset="0"/>
                <a:cs typeface="Times New Roman" pitchFamily="18" charset="0"/>
              </a:rPr>
              <a:t>Internal Risks:</a:t>
            </a:r>
            <a:r>
              <a:rPr lang="en-US" sz="1600" dirty="0">
                <a:solidFill>
                  <a:schemeClr val="hlink"/>
                </a:solidFill>
                <a:latin typeface="Times New Roman" pitchFamily="18" charset="0"/>
                <a:cs typeface="Times New Roman" pitchFamily="18" charset="0"/>
              </a:rPr>
              <a:t> </a:t>
            </a:r>
            <a:r>
              <a:rPr lang="en-US" sz="1600" dirty="0">
                <a:latin typeface="Times New Roman" pitchFamily="18" charset="0"/>
                <a:cs typeface="Times New Roman" pitchFamily="18" charset="0"/>
              </a:rPr>
              <a:t>Internally networked and self-aware so as to rapidly detect new internal risks or </a:t>
            </a:r>
            <a:r>
              <a:rPr lang="en-US" sz="1600" dirty="0" smtClean="0">
                <a:latin typeface="Times New Roman" pitchFamily="18" charset="0"/>
                <a:cs typeface="Times New Roman" pitchFamily="18" charset="0"/>
              </a:rPr>
              <a:t>errors, </a:t>
            </a:r>
            <a:r>
              <a:rPr lang="en-US" sz="1600" dirty="0">
                <a:latin typeface="Times New Roman" pitchFamily="18" charset="0"/>
                <a:cs typeface="Times New Roman" pitchFamily="18" charset="0"/>
              </a:rPr>
              <a:t>and take immediate corrective action.</a:t>
            </a:r>
          </a:p>
        </p:txBody>
      </p:sp>
      <p:sp>
        <p:nvSpPr>
          <p:cNvPr id="38917" name="Rectangle 5"/>
          <p:cNvSpPr>
            <a:spLocks noChangeArrowheads="1"/>
          </p:cNvSpPr>
          <p:nvPr/>
        </p:nvSpPr>
        <p:spPr bwMode="auto">
          <a:xfrm>
            <a:off x="1109663" y="4876800"/>
            <a:ext cx="8110537"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folHlink"/>
              </a:buClr>
              <a:buSzPct val="75000"/>
              <a:buFont typeface="Wingdings" pitchFamily="2" charset="2"/>
              <a:buNone/>
            </a:pPr>
            <a:r>
              <a:rPr lang="en-US" sz="1800" dirty="0" smtClean="0">
                <a:latin typeface="Times New Roman" pitchFamily="18" charset="0"/>
                <a:cs typeface="Times New Roman" pitchFamily="18" charset="0"/>
              </a:rPr>
              <a:t>CANADEM’s resilience </a:t>
            </a:r>
            <a:r>
              <a:rPr lang="en-US" sz="1800" dirty="0">
                <a:latin typeface="Times New Roman" pitchFamily="18" charset="0"/>
                <a:cs typeface="Times New Roman" pitchFamily="18" charset="0"/>
              </a:rPr>
              <a:t>in Integrated Risk Management comes from an empowered staff </a:t>
            </a:r>
            <a:r>
              <a:rPr lang="en-US" sz="1800" dirty="0" smtClean="0">
                <a:latin typeface="Times New Roman" pitchFamily="18" charset="0"/>
                <a:cs typeface="Times New Roman" pitchFamily="18" charset="0"/>
              </a:rPr>
              <a:t>trained in 3 key </a:t>
            </a:r>
            <a:r>
              <a:rPr lang="en-US" sz="1800" dirty="0">
                <a:latin typeface="Times New Roman" pitchFamily="18" charset="0"/>
                <a:cs typeface="Times New Roman" pitchFamily="18" charset="0"/>
              </a:rPr>
              <a:t>CANADEM operational </a:t>
            </a:r>
            <a:r>
              <a:rPr lang="en-US" sz="1800" dirty="0" smtClean="0">
                <a:latin typeface="Times New Roman" pitchFamily="18" charset="0"/>
                <a:cs typeface="Times New Roman" pitchFamily="18" charset="0"/>
              </a:rPr>
              <a:t>principles or attitudes:</a:t>
            </a:r>
            <a:endParaRPr lang="en-US" sz="1800" dirty="0">
              <a:latin typeface="Times New Roman" pitchFamily="18" charset="0"/>
              <a:cs typeface="Times New Roman" pitchFamily="18" charset="0"/>
            </a:endParaRPr>
          </a:p>
          <a:p>
            <a:pPr marL="1257300" lvl="2" indent="-342900">
              <a:lnSpc>
                <a:spcPct val="80000"/>
              </a:lnSpc>
              <a:spcBef>
                <a:spcPct val="20000"/>
              </a:spcBef>
              <a:buClr>
                <a:schemeClr val="tx2"/>
              </a:buClr>
              <a:buFont typeface="+mj-lt"/>
              <a:buAutoNum type="arabicPeriod"/>
            </a:pPr>
            <a:r>
              <a:rPr lang="en-US" sz="1800" b="1" dirty="0">
                <a:solidFill>
                  <a:schemeClr val="hlink"/>
                </a:solidFill>
                <a:latin typeface="Times New Roman" pitchFamily="18" charset="0"/>
                <a:cs typeface="Times New Roman" pitchFamily="18" charset="0"/>
              </a:rPr>
              <a:t>Subsidiarity Principle </a:t>
            </a:r>
            <a:r>
              <a:rPr lang="en-US" sz="1800" dirty="0">
                <a:latin typeface="Times New Roman" pitchFamily="18" charset="0"/>
                <a:cs typeface="Times New Roman" pitchFamily="18" charset="0"/>
              </a:rPr>
              <a:t>of </a:t>
            </a:r>
            <a:r>
              <a:rPr lang="en-US" sz="1800" dirty="0" smtClean="0">
                <a:latin typeface="Times New Roman" pitchFamily="18" charset="0"/>
                <a:cs typeface="Times New Roman" pitchFamily="18" charset="0"/>
              </a:rPr>
              <a:t>delegated authority</a:t>
            </a:r>
            <a:endParaRPr lang="en-US" sz="1800" dirty="0">
              <a:latin typeface="Times New Roman" pitchFamily="18" charset="0"/>
              <a:cs typeface="Times New Roman" pitchFamily="18" charset="0"/>
            </a:endParaRPr>
          </a:p>
          <a:p>
            <a:pPr marL="1257300" lvl="2" indent="-342900">
              <a:lnSpc>
                <a:spcPct val="80000"/>
              </a:lnSpc>
              <a:spcBef>
                <a:spcPct val="20000"/>
              </a:spcBef>
              <a:buClr>
                <a:schemeClr val="tx2"/>
              </a:buClr>
              <a:buFont typeface="+mj-lt"/>
              <a:buAutoNum type="arabicPeriod"/>
            </a:pPr>
            <a:r>
              <a:rPr lang="en-US" sz="1800" b="1" dirty="0" smtClean="0">
                <a:solidFill>
                  <a:schemeClr val="hlink"/>
                </a:solidFill>
                <a:latin typeface="Times New Roman" pitchFamily="18" charset="0"/>
                <a:cs typeface="Times New Roman" pitchFamily="18" charset="0"/>
              </a:rPr>
              <a:t>Primaries </a:t>
            </a:r>
            <a:r>
              <a:rPr lang="en-US" sz="1800" dirty="0" smtClean="0">
                <a:latin typeface="Times New Roman" pitchFamily="18" charset="0"/>
                <a:cs typeface="Times New Roman" pitchFamily="18" charset="0"/>
              </a:rPr>
              <a:t>designated </a:t>
            </a:r>
            <a:r>
              <a:rPr lang="en-US" sz="1800" dirty="0">
                <a:latin typeface="Times New Roman" pitchFamily="18" charset="0"/>
                <a:cs typeface="Times New Roman" pitchFamily="18" charset="0"/>
              </a:rPr>
              <a:t>for all </a:t>
            </a:r>
            <a:r>
              <a:rPr lang="en-US" sz="1800" dirty="0" smtClean="0">
                <a:latin typeface="Times New Roman" pitchFamily="18" charset="0"/>
                <a:cs typeface="Times New Roman" pitchFamily="18" charset="0"/>
              </a:rPr>
              <a:t>responsibilities</a:t>
            </a:r>
            <a:endParaRPr lang="en-US" sz="1800" dirty="0">
              <a:latin typeface="Times New Roman" pitchFamily="18" charset="0"/>
              <a:cs typeface="Times New Roman" pitchFamily="18" charset="0"/>
            </a:endParaRPr>
          </a:p>
          <a:p>
            <a:pPr marL="1257300" lvl="2" indent="-342900">
              <a:lnSpc>
                <a:spcPct val="80000"/>
              </a:lnSpc>
              <a:spcBef>
                <a:spcPct val="20000"/>
              </a:spcBef>
              <a:buClr>
                <a:schemeClr val="tx2"/>
              </a:buClr>
              <a:buFont typeface="+mj-lt"/>
              <a:buAutoNum type="arabicPeriod"/>
            </a:pPr>
            <a:r>
              <a:rPr lang="en-US" sz="1800" b="1" dirty="0">
                <a:solidFill>
                  <a:schemeClr val="hlink"/>
                </a:solidFill>
                <a:latin typeface="Times New Roman" pitchFamily="18" charset="0"/>
                <a:cs typeface="Times New Roman" pitchFamily="18" charset="0"/>
              </a:rPr>
              <a:t>Team </a:t>
            </a:r>
            <a:r>
              <a:rPr lang="en-US" sz="1800" b="1" dirty="0" smtClean="0">
                <a:solidFill>
                  <a:schemeClr val="hlink"/>
                </a:solidFill>
                <a:latin typeface="Times New Roman" pitchFamily="18" charset="0"/>
                <a:cs typeface="Times New Roman" pitchFamily="18" charset="0"/>
              </a:rPr>
              <a:t>Culture </a:t>
            </a:r>
            <a:r>
              <a:rPr lang="en-US" sz="1800" dirty="0" smtClean="0">
                <a:latin typeface="Times New Roman" pitchFamily="18" charset="0"/>
                <a:cs typeface="Times New Roman" pitchFamily="18" charset="0"/>
              </a:rPr>
              <a:t>including an </a:t>
            </a:r>
            <a:r>
              <a:rPr lang="en-US" sz="1800" i="1" dirty="0">
                <a:latin typeface="Times New Roman" pitchFamily="18" charset="0"/>
                <a:cs typeface="Times New Roman" pitchFamily="18" charset="0"/>
              </a:rPr>
              <a:t>all-of-CANADEM </a:t>
            </a:r>
            <a:endParaRPr lang="en-US" sz="1800" i="1" dirty="0" smtClean="0">
              <a:latin typeface="Times New Roman" pitchFamily="18" charset="0"/>
              <a:cs typeface="Times New Roman" pitchFamily="18" charset="0"/>
            </a:endParaRPr>
          </a:p>
          <a:p>
            <a:pPr lvl="3">
              <a:lnSpc>
                <a:spcPct val="80000"/>
              </a:lnSpc>
              <a:spcBef>
                <a:spcPct val="20000"/>
              </a:spcBef>
              <a:buClr>
                <a:schemeClr val="tx2"/>
              </a:buClr>
            </a:pPr>
            <a:r>
              <a:rPr lang="en-US" sz="1800" i="1" dirty="0" smtClean="0">
                <a:latin typeface="Times New Roman" pitchFamily="18" charset="0"/>
                <a:cs typeface="Times New Roman" pitchFamily="18" charset="0"/>
              </a:rPr>
              <a:t>360</a:t>
            </a:r>
            <a:r>
              <a:rPr lang="en-US" sz="1800" i="1" dirty="0">
                <a:latin typeface="Times New Roman" pitchFamily="18" charset="0"/>
                <a:cs typeface="Times New Roman" pitchFamily="18" charset="0"/>
              </a:rPr>
              <a:t>° alert &amp; support </a:t>
            </a:r>
            <a:r>
              <a:rPr lang="en-US" sz="1800" i="1" dirty="0" smtClean="0">
                <a:latin typeface="Times New Roman" pitchFamily="18" charset="0"/>
                <a:cs typeface="Times New Roman" pitchFamily="18" charset="0"/>
              </a:rPr>
              <a:t>approach , </a:t>
            </a:r>
            <a:r>
              <a:rPr lang="en-US" sz="1800" dirty="0" smtClean="0">
                <a:latin typeface="Times New Roman" pitchFamily="18" charset="0"/>
                <a:cs typeface="Times New Roman" pitchFamily="18" charset="0"/>
              </a:rPr>
              <a:t>i.e. Integrated Risk </a:t>
            </a:r>
            <a:r>
              <a:rPr lang="en-US" sz="1800" dirty="0">
                <a:latin typeface="Times New Roman" pitchFamily="18" charset="0"/>
                <a:cs typeface="Times New Roman" pitchFamily="18" charset="0"/>
              </a:rPr>
              <a:t>M</a:t>
            </a:r>
            <a:r>
              <a:rPr lang="en-US" sz="1800" dirty="0" smtClean="0">
                <a:latin typeface="Times New Roman" pitchFamily="18" charset="0"/>
                <a:cs typeface="Times New Roman" pitchFamily="18" charset="0"/>
              </a:rPr>
              <a:t>anagement</a:t>
            </a:r>
            <a:r>
              <a:rPr lang="en-US" sz="1800" dirty="0">
                <a:latin typeface="Times New Roman" pitchFamily="18" charset="0"/>
                <a:cs typeface="Times New Roman" pitchFamily="18" charset="0"/>
              </a:rPr>
              <a:t>.</a:t>
            </a:r>
          </a:p>
        </p:txBody>
      </p:sp>
      <p:sp>
        <p:nvSpPr>
          <p:cNvPr id="5" name="Rectangle 5"/>
          <p:cNvSpPr>
            <a:spLocks noChangeArrowheads="1"/>
          </p:cNvSpPr>
          <p:nvPr/>
        </p:nvSpPr>
        <p:spPr bwMode="auto">
          <a:xfrm>
            <a:off x="609600" y="43434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folHlink"/>
              </a:buClr>
              <a:buSzPct val="75000"/>
              <a:buFont typeface="Wingdings" pitchFamily="2" charset="2"/>
              <a:buNone/>
            </a:pPr>
            <a:r>
              <a:rPr lang="en-US" sz="2800" b="1" dirty="0" smtClean="0">
                <a:solidFill>
                  <a:srgbClr val="C00000"/>
                </a:solidFill>
                <a:latin typeface="Times New Roman" pitchFamily="18" charset="0"/>
                <a:cs typeface="Times New Roman" pitchFamily="18" charset="0"/>
              </a:rPr>
              <a:t>WHY?</a:t>
            </a:r>
            <a:endParaRPr lang="en-US" sz="2800" dirty="0">
              <a:latin typeface="Times New Roman" pitchFamily="18" charset="0"/>
              <a:cs typeface="Times New Roman" pitchFamily="18" charset="0"/>
            </a:endParaRPr>
          </a:p>
        </p:txBody>
      </p:sp>
      <p:sp>
        <p:nvSpPr>
          <p:cNvPr id="2" name="Curved Right Arrow 1"/>
          <p:cNvSpPr/>
          <p:nvPr/>
        </p:nvSpPr>
        <p:spPr bwMode="auto">
          <a:xfrm>
            <a:off x="152400" y="3657600"/>
            <a:ext cx="838200" cy="1524000"/>
          </a:xfrm>
          <a:prstGeom prst="curved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wipe(up)">
                                      <p:cBhvr>
                                        <p:cTn id="7" dur="1000"/>
                                        <p:tgtEl>
                                          <p:spTgt spid="38915">
                                            <p:txEl>
                                              <p:pRg st="0" end="0"/>
                                            </p:txEl>
                                          </p:spTgt>
                                        </p:tgtEl>
                                      </p:cBhvr>
                                    </p:animEffect>
                                  </p:childTnLst>
                                </p:cTn>
                              </p:par>
                            </p:childTnLst>
                          </p:cTn>
                        </p:par>
                        <p:par>
                          <p:cTn id="8" fill="hold">
                            <p:stCondLst>
                              <p:cond delay="2000"/>
                            </p:stCondLst>
                            <p:childTnLst>
                              <p:par>
                                <p:cTn id="9" presetID="22" presetClass="entr" presetSubtype="1" fill="hold" grpId="0" nodeType="afterEffect">
                                  <p:stCondLst>
                                    <p:cond delay="1000"/>
                                  </p:stCondLst>
                                  <p:childTnLst>
                                    <p:set>
                                      <p:cBhvr>
                                        <p:cTn id="10" dur="1" fill="hold">
                                          <p:stCondLst>
                                            <p:cond delay="0"/>
                                          </p:stCondLst>
                                        </p:cTn>
                                        <p:tgtEl>
                                          <p:spTgt spid="38915">
                                            <p:txEl>
                                              <p:pRg st="1" end="1"/>
                                            </p:txEl>
                                          </p:spTgt>
                                        </p:tgtEl>
                                        <p:attrNameLst>
                                          <p:attrName>style.visibility</p:attrName>
                                        </p:attrNameLst>
                                      </p:cBhvr>
                                      <p:to>
                                        <p:strVal val="visible"/>
                                      </p:to>
                                    </p:set>
                                    <p:animEffect transition="in" filter="wipe(up)">
                                      <p:cBhvr>
                                        <p:cTn id="11" dur="1000"/>
                                        <p:tgtEl>
                                          <p:spTgt spid="38915">
                                            <p:txEl>
                                              <p:pRg st="1" end="1"/>
                                            </p:txEl>
                                          </p:spTgt>
                                        </p:tgtEl>
                                      </p:cBhvr>
                                    </p:animEffect>
                                  </p:childTnLst>
                                </p:cTn>
                              </p:par>
                            </p:childTnLst>
                          </p:cTn>
                        </p:par>
                        <p:par>
                          <p:cTn id="12" fill="hold">
                            <p:stCondLst>
                              <p:cond delay="4000"/>
                            </p:stCondLst>
                            <p:childTnLst>
                              <p:par>
                                <p:cTn id="13" presetID="22" presetClass="entr" presetSubtype="1" fill="hold" grpId="0" nodeType="afterEffect">
                                  <p:stCondLst>
                                    <p:cond delay="1000"/>
                                  </p:stCondLst>
                                  <p:childTnLst>
                                    <p:set>
                                      <p:cBhvr>
                                        <p:cTn id="14" dur="1" fill="hold">
                                          <p:stCondLst>
                                            <p:cond delay="0"/>
                                          </p:stCondLst>
                                        </p:cTn>
                                        <p:tgtEl>
                                          <p:spTgt spid="38915">
                                            <p:txEl>
                                              <p:pRg st="2" end="2"/>
                                            </p:txEl>
                                          </p:spTgt>
                                        </p:tgtEl>
                                        <p:attrNameLst>
                                          <p:attrName>style.visibility</p:attrName>
                                        </p:attrNameLst>
                                      </p:cBhvr>
                                      <p:to>
                                        <p:strVal val="visible"/>
                                      </p:to>
                                    </p:set>
                                    <p:animEffect transition="in" filter="wipe(up)">
                                      <p:cBhvr>
                                        <p:cTn id="15" dur="1000"/>
                                        <p:tgtEl>
                                          <p:spTgt spid="38915">
                                            <p:txEl>
                                              <p:pRg st="2" end="2"/>
                                            </p:txEl>
                                          </p:spTgt>
                                        </p:tgtEl>
                                      </p:cBhvr>
                                    </p:animEffect>
                                  </p:childTnLst>
                                </p:cTn>
                              </p:par>
                            </p:childTnLst>
                          </p:cTn>
                        </p:par>
                        <p:par>
                          <p:cTn id="16" fill="hold">
                            <p:stCondLst>
                              <p:cond delay="6000"/>
                            </p:stCondLst>
                            <p:childTnLst>
                              <p:par>
                                <p:cTn id="17" presetID="22" presetClass="entr" presetSubtype="1" fill="hold" grpId="0" nodeType="afterEffect">
                                  <p:stCondLst>
                                    <p:cond delay="1000"/>
                                  </p:stCondLst>
                                  <p:childTnLst>
                                    <p:set>
                                      <p:cBhvr>
                                        <p:cTn id="18" dur="1" fill="hold">
                                          <p:stCondLst>
                                            <p:cond delay="0"/>
                                          </p:stCondLst>
                                        </p:cTn>
                                        <p:tgtEl>
                                          <p:spTgt spid="38915">
                                            <p:txEl>
                                              <p:pRg st="3" end="3"/>
                                            </p:txEl>
                                          </p:spTgt>
                                        </p:tgtEl>
                                        <p:attrNameLst>
                                          <p:attrName>style.visibility</p:attrName>
                                        </p:attrNameLst>
                                      </p:cBhvr>
                                      <p:to>
                                        <p:strVal val="visible"/>
                                      </p:to>
                                    </p:set>
                                    <p:animEffect transition="in" filter="wipe(up)">
                                      <p:cBhvr>
                                        <p:cTn id="19" dur="1000"/>
                                        <p:tgtEl>
                                          <p:spTgt spid="38915">
                                            <p:txEl>
                                              <p:pRg st="3" end="3"/>
                                            </p:txEl>
                                          </p:spTgt>
                                        </p:tgtEl>
                                      </p:cBhvr>
                                    </p:animEffect>
                                  </p:childTnLst>
                                </p:cTn>
                              </p:par>
                            </p:childTnLst>
                          </p:cTn>
                        </p:par>
                        <p:par>
                          <p:cTn id="20" fill="hold">
                            <p:stCondLst>
                              <p:cond delay="8000"/>
                            </p:stCondLst>
                            <p:childTnLst>
                              <p:par>
                                <p:cTn id="21" presetID="22" presetClass="entr" presetSubtype="1" fill="hold" grpId="0" nodeType="afterEffect">
                                  <p:stCondLst>
                                    <p:cond delay="1000"/>
                                  </p:stCondLst>
                                  <p:childTnLst>
                                    <p:set>
                                      <p:cBhvr>
                                        <p:cTn id="22" dur="1" fill="hold">
                                          <p:stCondLst>
                                            <p:cond delay="0"/>
                                          </p:stCondLst>
                                        </p:cTn>
                                        <p:tgtEl>
                                          <p:spTgt spid="38915">
                                            <p:txEl>
                                              <p:pRg st="4" end="4"/>
                                            </p:txEl>
                                          </p:spTgt>
                                        </p:tgtEl>
                                        <p:attrNameLst>
                                          <p:attrName>style.visibility</p:attrName>
                                        </p:attrNameLst>
                                      </p:cBhvr>
                                      <p:to>
                                        <p:strVal val="visible"/>
                                      </p:to>
                                    </p:set>
                                    <p:animEffect transition="in" filter="wipe(up)">
                                      <p:cBhvr>
                                        <p:cTn id="23" dur="1000"/>
                                        <p:tgtEl>
                                          <p:spTgt spid="38915">
                                            <p:txEl>
                                              <p:pRg st="4" end="4"/>
                                            </p:txEl>
                                          </p:spTgt>
                                        </p:tgtEl>
                                      </p:cBhvr>
                                    </p:animEffect>
                                  </p:childTnLst>
                                </p:cTn>
                              </p:par>
                            </p:childTnLst>
                          </p:cTn>
                        </p:par>
                        <p:par>
                          <p:cTn id="24" fill="hold">
                            <p:stCondLst>
                              <p:cond delay="10000"/>
                            </p:stCondLst>
                            <p:childTnLst>
                              <p:par>
                                <p:cTn id="25" presetID="22" presetClass="entr" presetSubtype="1" fill="hold" grpId="0" nodeType="afterEffect">
                                  <p:stCondLst>
                                    <p:cond delay="100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wipe(up)">
                                      <p:cBhvr>
                                        <p:cTn id="27" dur="1000"/>
                                        <p:tgtEl>
                                          <p:spTgt spid="38915">
                                            <p:txEl>
                                              <p:pRg st="5" end="5"/>
                                            </p:txEl>
                                          </p:spTgt>
                                        </p:tgtEl>
                                      </p:cBhvr>
                                    </p:animEffect>
                                  </p:childTnLst>
                                </p:cTn>
                              </p:par>
                            </p:childTnLst>
                          </p:cTn>
                        </p:par>
                        <p:par>
                          <p:cTn id="28" fill="hold">
                            <p:stCondLst>
                              <p:cond delay="12000"/>
                            </p:stCondLst>
                            <p:childTnLst>
                              <p:par>
                                <p:cTn id="29" presetID="22" presetClass="entr" presetSubtype="1" fill="hold" grpId="0" nodeType="afterEffect">
                                  <p:stCondLst>
                                    <p:cond delay="1000"/>
                                  </p:stCondLst>
                                  <p:childTnLst>
                                    <p:set>
                                      <p:cBhvr>
                                        <p:cTn id="30" dur="1" fill="hold">
                                          <p:stCondLst>
                                            <p:cond delay="0"/>
                                          </p:stCondLst>
                                        </p:cTn>
                                        <p:tgtEl>
                                          <p:spTgt spid="38915">
                                            <p:txEl>
                                              <p:pRg st="6" end="6"/>
                                            </p:txEl>
                                          </p:spTgt>
                                        </p:tgtEl>
                                        <p:attrNameLst>
                                          <p:attrName>style.visibility</p:attrName>
                                        </p:attrNameLst>
                                      </p:cBhvr>
                                      <p:to>
                                        <p:strVal val="visible"/>
                                      </p:to>
                                    </p:set>
                                    <p:animEffect transition="in" filter="wipe(up)">
                                      <p:cBhvr>
                                        <p:cTn id="31" dur="1000"/>
                                        <p:tgtEl>
                                          <p:spTgt spid="38915">
                                            <p:txEl>
                                              <p:pRg st="6" end="6"/>
                                            </p:txEl>
                                          </p:spTgt>
                                        </p:tgtEl>
                                      </p:cBhvr>
                                    </p:animEffect>
                                  </p:childTnLst>
                                </p:cTn>
                              </p:par>
                            </p:childTnLst>
                          </p:cTn>
                        </p:par>
                        <p:par>
                          <p:cTn id="32" fill="hold">
                            <p:stCondLst>
                              <p:cond delay="14000"/>
                            </p:stCondLst>
                            <p:childTnLst>
                              <p:par>
                                <p:cTn id="33" presetID="22" presetClass="entr" presetSubtype="1" fill="hold" grpId="0" nodeType="afterEffect">
                                  <p:stCondLst>
                                    <p:cond delay="1000"/>
                                  </p:stCondLst>
                                  <p:childTnLst>
                                    <p:set>
                                      <p:cBhvr>
                                        <p:cTn id="34" dur="1" fill="hold">
                                          <p:stCondLst>
                                            <p:cond delay="0"/>
                                          </p:stCondLst>
                                        </p:cTn>
                                        <p:tgtEl>
                                          <p:spTgt spid="2"/>
                                        </p:tgtEl>
                                        <p:attrNameLst>
                                          <p:attrName>style.visibility</p:attrName>
                                        </p:attrNameLst>
                                      </p:cBhvr>
                                      <p:to>
                                        <p:strVal val="visible"/>
                                      </p:to>
                                    </p:set>
                                    <p:animEffect transition="in" filter="wipe(up)">
                                      <p:cBhvr>
                                        <p:cTn id="35" dur="1000"/>
                                        <p:tgtEl>
                                          <p:spTgt spid="2"/>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up)">
                                      <p:cBhvr>
                                        <p:cTn id="38" dur="1000"/>
                                        <p:tgtEl>
                                          <p:spTgt spid="5"/>
                                        </p:tgtEl>
                                      </p:cBhvr>
                                    </p:animEffect>
                                  </p:childTnLst>
                                </p:cTn>
                              </p:par>
                            </p:childTnLst>
                          </p:cTn>
                        </p:par>
                        <p:par>
                          <p:cTn id="39" fill="hold">
                            <p:stCondLst>
                              <p:cond delay="16000"/>
                            </p:stCondLst>
                            <p:childTnLst>
                              <p:par>
                                <p:cTn id="40" presetID="22" presetClass="entr" presetSubtype="1" fill="hold" grpId="0" nodeType="afterEffect">
                                  <p:stCondLst>
                                    <p:cond delay="0"/>
                                  </p:stCondLst>
                                  <p:childTnLst>
                                    <p:set>
                                      <p:cBhvr>
                                        <p:cTn id="41" dur="1" fill="hold">
                                          <p:stCondLst>
                                            <p:cond delay="0"/>
                                          </p:stCondLst>
                                        </p:cTn>
                                        <p:tgtEl>
                                          <p:spTgt spid="38917">
                                            <p:txEl>
                                              <p:pRg st="0" end="0"/>
                                            </p:txEl>
                                          </p:spTgt>
                                        </p:tgtEl>
                                        <p:attrNameLst>
                                          <p:attrName>style.visibility</p:attrName>
                                        </p:attrNameLst>
                                      </p:cBhvr>
                                      <p:to>
                                        <p:strVal val="visible"/>
                                      </p:to>
                                    </p:set>
                                    <p:animEffect transition="in" filter="wipe(up)">
                                      <p:cBhvr>
                                        <p:cTn id="42" dur="2000"/>
                                        <p:tgtEl>
                                          <p:spTgt spid="38917">
                                            <p:txEl>
                                              <p:pRg st="0" end="0"/>
                                            </p:txEl>
                                          </p:spTgt>
                                        </p:tgtEl>
                                      </p:cBhvr>
                                    </p:animEffect>
                                  </p:childTnLst>
                                </p:cTn>
                              </p:par>
                            </p:childTnLst>
                          </p:cTn>
                        </p:par>
                        <p:par>
                          <p:cTn id="43" fill="hold">
                            <p:stCondLst>
                              <p:cond delay="18000"/>
                            </p:stCondLst>
                            <p:childTnLst>
                              <p:par>
                                <p:cTn id="44" presetID="22" presetClass="entr" presetSubtype="1" fill="hold" grpId="0" nodeType="afterEffect">
                                  <p:stCondLst>
                                    <p:cond delay="0"/>
                                  </p:stCondLst>
                                  <p:childTnLst>
                                    <p:set>
                                      <p:cBhvr>
                                        <p:cTn id="45" dur="1" fill="hold">
                                          <p:stCondLst>
                                            <p:cond delay="0"/>
                                          </p:stCondLst>
                                        </p:cTn>
                                        <p:tgtEl>
                                          <p:spTgt spid="38917">
                                            <p:txEl>
                                              <p:pRg st="1" end="1"/>
                                            </p:txEl>
                                          </p:spTgt>
                                        </p:tgtEl>
                                        <p:attrNameLst>
                                          <p:attrName>style.visibility</p:attrName>
                                        </p:attrNameLst>
                                      </p:cBhvr>
                                      <p:to>
                                        <p:strVal val="visible"/>
                                      </p:to>
                                    </p:set>
                                    <p:animEffect transition="in" filter="wipe(up)">
                                      <p:cBhvr>
                                        <p:cTn id="46" dur="2000"/>
                                        <p:tgtEl>
                                          <p:spTgt spid="38917">
                                            <p:txEl>
                                              <p:pRg st="1" end="1"/>
                                            </p:txEl>
                                          </p:spTgt>
                                        </p:tgtEl>
                                      </p:cBhvr>
                                    </p:animEffect>
                                  </p:childTnLst>
                                </p:cTn>
                              </p:par>
                            </p:childTnLst>
                          </p:cTn>
                        </p:par>
                        <p:par>
                          <p:cTn id="47" fill="hold">
                            <p:stCondLst>
                              <p:cond delay="20000"/>
                            </p:stCondLst>
                            <p:childTnLst>
                              <p:par>
                                <p:cTn id="48" presetID="22" presetClass="entr" presetSubtype="1" fill="hold" grpId="0" nodeType="afterEffect">
                                  <p:stCondLst>
                                    <p:cond delay="0"/>
                                  </p:stCondLst>
                                  <p:childTnLst>
                                    <p:set>
                                      <p:cBhvr>
                                        <p:cTn id="49" dur="1" fill="hold">
                                          <p:stCondLst>
                                            <p:cond delay="0"/>
                                          </p:stCondLst>
                                        </p:cTn>
                                        <p:tgtEl>
                                          <p:spTgt spid="38917">
                                            <p:txEl>
                                              <p:pRg st="2" end="2"/>
                                            </p:txEl>
                                          </p:spTgt>
                                        </p:tgtEl>
                                        <p:attrNameLst>
                                          <p:attrName>style.visibility</p:attrName>
                                        </p:attrNameLst>
                                      </p:cBhvr>
                                      <p:to>
                                        <p:strVal val="visible"/>
                                      </p:to>
                                    </p:set>
                                    <p:animEffect transition="in" filter="wipe(up)">
                                      <p:cBhvr>
                                        <p:cTn id="50" dur="2000"/>
                                        <p:tgtEl>
                                          <p:spTgt spid="38917">
                                            <p:txEl>
                                              <p:pRg st="2" end="2"/>
                                            </p:txEl>
                                          </p:spTgt>
                                        </p:tgtEl>
                                      </p:cBhvr>
                                    </p:animEffect>
                                  </p:childTnLst>
                                </p:cTn>
                              </p:par>
                            </p:childTnLst>
                          </p:cTn>
                        </p:par>
                        <p:par>
                          <p:cTn id="51" fill="hold">
                            <p:stCondLst>
                              <p:cond delay="22000"/>
                            </p:stCondLst>
                            <p:childTnLst>
                              <p:par>
                                <p:cTn id="52" presetID="22" presetClass="entr" presetSubtype="1" fill="hold" grpId="0" nodeType="afterEffect">
                                  <p:stCondLst>
                                    <p:cond delay="0"/>
                                  </p:stCondLst>
                                  <p:childTnLst>
                                    <p:set>
                                      <p:cBhvr>
                                        <p:cTn id="53" dur="1" fill="hold">
                                          <p:stCondLst>
                                            <p:cond delay="0"/>
                                          </p:stCondLst>
                                        </p:cTn>
                                        <p:tgtEl>
                                          <p:spTgt spid="38917">
                                            <p:txEl>
                                              <p:pRg st="3" end="3"/>
                                            </p:txEl>
                                          </p:spTgt>
                                        </p:tgtEl>
                                        <p:attrNameLst>
                                          <p:attrName>style.visibility</p:attrName>
                                        </p:attrNameLst>
                                      </p:cBhvr>
                                      <p:to>
                                        <p:strVal val="visible"/>
                                      </p:to>
                                    </p:set>
                                    <p:animEffect transition="in" filter="wipe(up)">
                                      <p:cBhvr>
                                        <p:cTn id="54" dur="2000"/>
                                        <p:tgtEl>
                                          <p:spTgt spid="38917">
                                            <p:txEl>
                                              <p:pRg st="3" end="3"/>
                                            </p:txEl>
                                          </p:spTgt>
                                        </p:tgtEl>
                                      </p:cBhvr>
                                    </p:animEffect>
                                  </p:childTnLst>
                                </p:cTn>
                              </p:par>
                            </p:childTnLst>
                          </p:cTn>
                        </p:par>
                        <p:par>
                          <p:cTn id="55" fill="hold">
                            <p:stCondLst>
                              <p:cond delay="24000"/>
                            </p:stCondLst>
                            <p:childTnLst>
                              <p:par>
                                <p:cTn id="56" presetID="22" presetClass="entr" presetSubtype="1" fill="hold" grpId="0" nodeType="afterEffect">
                                  <p:stCondLst>
                                    <p:cond delay="0"/>
                                  </p:stCondLst>
                                  <p:childTnLst>
                                    <p:set>
                                      <p:cBhvr>
                                        <p:cTn id="57" dur="1" fill="hold">
                                          <p:stCondLst>
                                            <p:cond delay="0"/>
                                          </p:stCondLst>
                                        </p:cTn>
                                        <p:tgtEl>
                                          <p:spTgt spid="38917">
                                            <p:txEl>
                                              <p:pRg st="4" end="4"/>
                                            </p:txEl>
                                          </p:spTgt>
                                        </p:tgtEl>
                                        <p:attrNameLst>
                                          <p:attrName>style.visibility</p:attrName>
                                        </p:attrNameLst>
                                      </p:cBhvr>
                                      <p:to>
                                        <p:strVal val="visible"/>
                                      </p:to>
                                    </p:set>
                                    <p:animEffect transition="in" filter="wipe(up)">
                                      <p:cBhvr>
                                        <p:cTn id="58" dur="2000"/>
                                        <p:tgtEl>
                                          <p:spTgt spid="389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bldLvl="2"/>
      <p:bldP spid="38917" grpId="0" uiExpand="1" build="p" bldLvl="2"/>
      <p:bldP spid="5" grpId="0"/>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38200" y="381000"/>
            <a:ext cx="7815262" cy="1138773"/>
          </a:xfrm>
        </p:spPr>
        <p:txBody>
          <a:bodyPr/>
          <a:lstStyle/>
          <a:p>
            <a:r>
              <a:rPr lang="en-US" sz="3200" i="1" dirty="0" smtClean="0"/>
              <a:t>Reason </a:t>
            </a:r>
            <a:r>
              <a:rPr lang="en-US" sz="2800" i="1" dirty="0" smtClean="0"/>
              <a:t>(HEAD) </a:t>
            </a:r>
            <a:r>
              <a:rPr lang="en-US" sz="3200" i="1" dirty="0" smtClean="0"/>
              <a:t>versus </a:t>
            </a:r>
            <a:r>
              <a:rPr lang="en-US" sz="3200" i="1" dirty="0"/>
              <a:t>Feeling </a:t>
            </a:r>
            <a:r>
              <a:rPr lang="en-US" sz="2800" i="1" dirty="0" smtClean="0"/>
              <a:t>(GUT) </a:t>
            </a:r>
            <a:r>
              <a:rPr lang="en-US" sz="3200" i="1" dirty="0" smtClean="0"/>
              <a:t/>
            </a:r>
            <a:br>
              <a:rPr lang="en-US" sz="3200" i="1" dirty="0" smtClean="0"/>
            </a:br>
            <a:r>
              <a:rPr lang="en-US" sz="2400" dirty="0"/>
              <a:t>S</a:t>
            </a:r>
            <a:r>
              <a:rPr lang="en-US" sz="2400" dirty="0" smtClean="0"/>
              <a:t>ome Psychological Risk Identification Mistakes</a:t>
            </a:r>
            <a:br>
              <a:rPr lang="en-US" sz="2400" dirty="0" smtClean="0"/>
            </a:br>
            <a:r>
              <a:rPr lang="en-US" sz="1100" dirty="0" smtClean="0"/>
              <a:t>Read </a:t>
            </a:r>
            <a:r>
              <a:rPr lang="en-US" sz="1100" i="1" dirty="0" smtClean="0"/>
              <a:t>Risk: The Science and Politics of Fear </a:t>
            </a:r>
            <a:r>
              <a:rPr lang="en-US" sz="1100" dirty="0" smtClean="0"/>
              <a:t>by Dan Gardner</a:t>
            </a:r>
            <a:endParaRPr lang="en-US" sz="2800" dirty="0"/>
          </a:p>
        </p:txBody>
      </p:sp>
      <p:sp>
        <p:nvSpPr>
          <p:cNvPr id="47110" name="AutoShape 6"/>
          <p:cNvSpPr>
            <a:spLocks noChangeArrowheads="1"/>
          </p:cNvSpPr>
          <p:nvPr/>
        </p:nvSpPr>
        <p:spPr bwMode="auto">
          <a:xfrm rot="1212079">
            <a:off x="-289109" y="2705374"/>
            <a:ext cx="8650051" cy="162630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hlink">
                  <a:gamma/>
                  <a:shade val="46275"/>
                  <a:invGamma/>
                </a:schemeClr>
              </a:gs>
              <a:gs pos="50000">
                <a:schemeClr val="hlink">
                  <a:alpha val="9000"/>
                </a:schemeClr>
              </a:gs>
              <a:gs pos="100000">
                <a:schemeClr val="hlink">
                  <a:gamma/>
                  <a:shade val="46275"/>
                  <a:invGamma/>
                </a:schemeClr>
              </a:gs>
            </a:gsLst>
            <a:lin ang="5400000" scaled="1"/>
          </a:gra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anchor="ctr"/>
          <a:lstStyle/>
          <a:p>
            <a:pPr algn="ctr"/>
            <a:r>
              <a:rPr lang="en-US" dirty="0" smtClean="0"/>
              <a:t>Calm informed analysis mitigates </a:t>
            </a:r>
          </a:p>
          <a:p>
            <a:pPr algn="ctr"/>
            <a:r>
              <a:rPr lang="en-US" dirty="0" smtClean="0"/>
              <a:t>partial </a:t>
            </a:r>
            <a:r>
              <a:rPr lang="en-US" dirty="0"/>
              <a:t>facts </a:t>
            </a:r>
            <a:r>
              <a:rPr lang="en-US" sz="1400" b="1" dirty="0" smtClean="0"/>
              <a:t>and/or</a:t>
            </a:r>
            <a:r>
              <a:rPr lang="en-US" dirty="0" smtClean="0"/>
              <a:t> intuition </a:t>
            </a:r>
            <a:r>
              <a:rPr lang="en-US" sz="1400" b="1" dirty="0"/>
              <a:t>and/or</a:t>
            </a:r>
            <a:r>
              <a:rPr lang="en-US" b="1" dirty="0"/>
              <a:t> </a:t>
            </a:r>
            <a:r>
              <a:rPr lang="en-US" dirty="0" smtClean="0"/>
              <a:t>emotion </a:t>
            </a:r>
            <a:endParaRPr lang="en-US" dirty="0"/>
          </a:p>
        </p:txBody>
      </p:sp>
      <p:sp>
        <p:nvSpPr>
          <p:cNvPr id="47111" name="Oval 7"/>
          <p:cNvSpPr>
            <a:spLocks noChangeArrowheads="1"/>
          </p:cNvSpPr>
          <p:nvPr/>
        </p:nvSpPr>
        <p:spPr bwMode="auto">
          <a:xfrm>
            <a:off x="247048" y="3376246"/>
            <a:ext cx="2229452" cy="736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200" b="1" i="1" dirty="0"/>
              <a:t>Availability Bias </a:t>
            </a:r>
          </a:p>
          <a:p>
            <a:pPr algn="ctr"/>
            <a:r>
              <a:rPr lang="en-US" sz="1200" dirty="0"/>
              <a:t>“I remember </a:t>
            </a:r>
            <a:r>
              <a:rPr lang="en-US" sz="1200" dirty="0" smtClean="0"/>
              <a:t>a risk so it </a:t>
            </a:r>
            <a:r>
              <a:rPr lang="en-US" sz="1200" dirty="0"/>
              <a:t>is more likely”</a:t>
            </a:r>
          </a:p>
        </p:txBody>
      </p:sp>
      <p:sp>
        <p:nvSpPr>
          <p:cNvPr id="47112" name="Oval 8"/>
          <p:cNvSpPr>
            <a:spLocks noChangeArrowheads="1"/>
          </p:cNvSpPr>
          <p:nvPr/>
        </p:nvSpPr>
        <p:spPr bwMode="auto">
          <a:xfrm>
            <a:off x="4800600" y="2667000"/>
            <a:ext cx="4267201" cy="8382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200" b="1" i="1" dirty="0"/>
              <a:t>Anchoring and </a:t>
            </a:r>
            <a:r>
              <a:rPr lang="en-US" sz="1200" b="1" i="1" dirty="0" smtClean="0"/>
              <a:t>Adjustment </a:t>
            </a:r>
            <a:r>
              <a:rPr lang="en-US" sz="1200" b="1" i="1" dirty="0"/>
              <a:t>heuristic </a:t>
            </a:r>
            <a:r>
              <a:rPr lang="en-US" sz="1200" dirty="0"/>
              <a:t>– we guess at level of risk using a recent number then adjust insufficiently</a:t>
            </a:r>
          </a:p>
        </p:txBody>
      </p:sp>
      <p:sp>
        <p:nvSpPr>
          <p:cNvPr id="47114" name="Oval 10"/>
          <p:cNvSpPr>
            <a:spLocks noChangeArrowheads="1"/>
          </p:cNvSpPr>
          <p:nvPr/>
        </p:nvSpPr>
        <p:spPr bwMode="auto">
          <a:xfrm>
            <a:off x="1676400" y="3935446"/>
            <a:ext cx="1752600" cy="6096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000" dirty="0"/>
              <a:t>“heard it on the news so it is more likely to happen”</a:t>
            </a:r>
          </a:p>
        </p:txBody>
      </p:sp>
      <p:sp>
        <p:nvSpPr>
          <p:cNvPr id="47115" name="Oval 11"/>
          <p:cNvSpPr>
            <a:spLocks noChangeArrowheads="1"/>
          </p:cNvSpPr>
          <p:nvPr/>
        </p:nvSpPr>
        <p:spPr bwMode="auto">
          <a:xfrm>
            <a:off x="247048" y="4021015"/>
            <a:ext cx="1600199" cy="627185"/>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050" dirty="0"/>
              <a:t>Some hard data does not mean that there is risk</a:t>
            </a:r>
          </a:p>
        </p:txBody>
      </p:sp>
      <p:sp>
        <p:nvSpPr>
          <p:cNvPr id="47116" name="Oval 12"/>
          <p:cNvSpPr>
            <a:spLocks noChangeArrowheads="1"/>
          </p:cNvSpPr>
          <p:nvPr/>
        </p:nvSpPr>
        <p:spPr bwMode="auto">
          <a:xfrm>
            <a:off x="5410200" y="1962350"/>
            <a:ext cx="2819400" cy="6096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100" dirty="0"/>
              <a:t>Familiarity breeds contempt – won’t happen to me.</a:t>
            </a:r>
          </a:p>
        </p:txBody>
      </p:sp>
      <p:sp>
        <p:nvSpPr>
          <p:cNvPr id="12" name="Oval 7"/>
          <p:cNvSpPr>
            <a:spLocks noChangeArrowheads="1"/>
          </p:cNvSpPr>
          <p:nvPr/>
        </p:nvSpPr>
        <p:spPr bwMode="auto">
          <a:xfrm>
            <a:off x="2977826" y="4406471"/>
            <a:ext cx="2514600" cy="12192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100" b="1" i="1" dirty="0" smtClean="0"/>
              <a:t>Group Polarization </a:t>
            </a:r>
            <a:endParaRPr lang="en-US" sz="1100" b="1" i="1" dirty="0"/>
          </a:p>
          <a:p>
            <a:pPr algn="ctr"/>
            <a:r>
              <a:rPr lang="en-US" sz="1100" dirty="0" smtClean="0"/>
              <a:t>AKA group think: people with same perspective when in a group become more convinced and less open to new info</a:t>
            </a:r>
            <a:endParaRPr lang="en-US" sz="1100" dirty="0"/>
          </a:p>
        </p:txBody>
      </p:sp>
      <p:sp>
        <p:nvSpPr>
          <p:cNvPr id="13" name="Oval 7"/>
          <p:cNvSpPr>
            <a:spLocks noChangeArrowheads="1"/>
          </p:cNvSpPr>
          <p:nvPr/>
        </p:nvSpPr>
        <p:spPr bwMode="auto">
          <a:xfrm>
            <a:off x="2371994" y="5803748"/>
            <a:ext cx="4038600" cy="8382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200" b="1" i="1" dirty="0" smtClean="0"/>
              <a:t>Confirmation Bias </a:t>
            </a:r>
            <a:endParaRPr lang="en-US" sz="1200" b="1" i="1" dirty="0"/>
          </a:p>
          <a:p>
            <a:pPr algn="ctr"/>
            <a:r>
              <a:rPr lang="en-US" sz="1200" dirty="0" smtClean="0"/>
              <a:t>We hear what we want… </a:t>
            </a:r>
          </a:p>
          <a:p>
            <a:pPr algn="ctr"/>
            <a:r>
              <a:rPr lang="en-US" sz="1200" dirty="0" smtClean="0"/>
              <a:t>to confirm what we already believe</a:t>
            </a:r>
            <a:endParaRPr lang="en-US" sz="1200" dirty="0"/>
          </a:p>
        </p:txBody>
      </p:sp>
      <p:sp>
        <p:nvSpPr>
          <p:cNvPr id="47109" name="Oval 5"/>
          <p:cNvSpPr>
            <a:spLocks noChangeArrowheads="1"/>
          </p:cNvSpPr>
          <p:nvPr/>
        </p:nvSpPr>
        <p:spPr bwMode="auto">
          <a:xfrm>
            <a:off x="3667582" y="1936282"/>
            <a:ext cx="1981200" cy="8382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100" dirty="0"/>
              <a:t>L</a:t>
            </a:r>
            <a:r>
              <a:rPr lang="en-US" sz="1100" dirty="0" smtClean="0"/>
              <a:t>ack </a:t>
            </a:r>
            <a:r>
              <a:rPr lang="en-US" sz="1100" dirty="0"/>
              <a:t>of hard data to quantify a risk does not mean </a:t>
            </a:r>
            <a:r>
              <a:rPr lang="en-US" sz="1100" dirty="0" smtClean="0"/>
              <a:t>there </a:t>
            </a:r>
            <a:r>
              <a:rPr lang="en-US" sz="1100" dirty="0"/>
              <a:t>is no risk</a:t>
            </a:r>
          </a:p>
        </p:txBody>
      </p:sp>
      <p:sp>
        <p:nvSpPr>
          <p:cNvPr id="14" name="Oval 7"/>
          <p:cNvSpPr>
            <a:spLocks noChangeArrowheads="1"/>
          </p:cNvSpPr>
          <p:nvPr/>
        </p:nvSpPr>
        <p:spPr bwMode="auto">
          <a:xfrm>
            <a:off x="5334000" y="5638800"/>
            <a:ext cx="2830540" cy="7620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200" b="1" i="1" dirty="0" smtClean="0"/>
              <a:t>Law of Similarity </a:t>
            </a:r>
            <a:endParaRPr lang="en-US" sz="1200" b="1" i="1" dirty="0"/>
          </a:p>
          <a:p>
            <a:pPr algn="ctr"/>
            <a:r>
              <a:rPr lang="en-US" sz="1200" dirty="0" smtClean="0"/>
              <a:t>Appearance equals reality (“it walks like a duck”)</a:t>
            </a:r>
            <a:endParaRPr lang="en-US" sz="1200" dirty="0"/>
          </a:p>
        </p:txBody>
      </p:sp>
      <p:sp>
        <p:nvSpPr>
          <p:cNvPr id="2" name="TextBox 1"/>
          <p:cNvSpPr txBox="1"/>
          <p:nvPr/>
        </p:nvSpPr>
        <p:spPr>
          <a:xfrm>
            <a:off x="6705600" y="4800600"/>
            <a:ext cx="2438400" cy="646331"/>
          </a:xfrm>
          <a:prstGeom prst="rect">
            <a:avLst/>
          </a:prstGeom>
          <a:noFill/>
        </p:spPr>
        <p:txBody>
          <a:bodyPr wrap="square" rtlCol="0">
            <a:spAutoFit/>
          </a:bodyPr>
          <a:lstStyle/>
          <a:p>
            <a:pPr algn="r"/>
            <a:r>
              <a:rPr lang="en-CA" sz="1800" b="1" dirty="0" smtClean="0">
                <a:solidFill>
                  <a:srgbClr val="336699"/>
                </a:solidFill>
              </a:rPr>
              <a:t>SMART DECISIONS</a:t>
            </a:r>
            <a:endParaRPr lang="en-CA" sz="1800" b="1" dirty="0">
              <a:solidFill>
                <a:srgbClr val="336699"/>
              </a:solidFill>
            </a:endParaRPr>
          </a:p>
        </p:txBody>
      </p:sp>
      <p:sp>
        <p:nvSpPr>
          <p:cNvPr id="47113" name="Oval 9"/>
          <p:cNvSpPr>
            <a:spLocks noChangeArrowheads="1"/>
          </p:cNvSpPr>
          <p:nvPr/>
        </p:nvSpPr>
        <p:spPr bwMode="auto">
          <a:xfrm>
            <a:off x="721413" y="5410200"/>
            <a:ext cx="2707587" cy="107934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200" b="1" i="1" dirty="0"/>
              <a:t>Rule of typical things</a:t>
            </a:r>
            <a:r>
              <a:rPr lang="en-US" sz="1200" b="1" dirty="0"/>
              <a:t>: </a:t>
            </a:r>
            <a:r>
              <a:rPr lang="en-US" sz="1200" dirty="0"/>
              <a:t>some details are plausible therefore the whole scenario is likely</a:t>
            </a:r>
          </a:p>
        </p:txBody>
      </p:sp>
      <p:sp>
        <p:nvSpPr>
          <p:cNvPr id="47108" name="Oval 4"/>
          <p:cNvSpPr>
            <a:spLocks noChangeArrowheads="1"/>
          </p:cNvSpPr>
          <p:nvPr/>
        </p:nvSpPr>
        <p:spPr bwMode="auto">
          <a:xfrm>
            <a:off x="1295400" y="4648200"/>
            <a:ext cx="2071104" cy="6096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n-US" sz="1000" dirty="0"/>
              <a:t>A ‘risk’ is not </a:t>
            </a:r>
            <a:r>
              <a:rPr lang="en-US" sz="1000" dirty="0" smtClean="0"/>
              <a:t>a risk </a:t>
            </a:r>
            <a:r>
              <a:rPr lang="en-US" sz="1000" dirty="0"/>
              <a:t>just </a:t>
            </a:r>
            <a:r>
              <a:rPr lang="en-US" sz="1000" dirty="0" smtClean="0"/>
              <a:t>because </a:t>
            </a:r>
            <a:r>
              <a:rPr lang="en-US" sz="1000" dirty="0"/>
              <a:t>someone has a gut feeling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500"/>
                                  </p:stCondLst>
                                  <p:childTnLst>
                                    <p:set>
                                      <p:cBhvr>
                                        <p:cTn id="6" dur="1" fill="hold">
                                          <p:stCondLst>
                                            <p:cond delay="0"/>
                                          </p:stCondLst>
                                        </p:cTn>
                                        <p:tgtEl>
                                          <p:spTgt spid="47111"/>
                                        </p:tgtEl>
                                        <p:attrNameLst>
                                          <p:attrName>style.visibility</p:attrName>
                                        </p:attrNameLst>
                                      </p:cBhvr>
                                      <p:to>
                                        <p:strVal val="visible"/>
                                      </p:to>
                                    </p:set>
                                    <p:animEffect transition="in" filter="wipe(up)">
                                      <p:cBhvr>
                                        <p:cTn id="7" dur="2000"/>
                                        <p:tgtEl>
                                          <p:spTgt spid="47111"/>
                                        </p:tgtEl>
                                      </p:cBhvr>
                                    </p:animEffect>
                                  </p:childTnLst>
                                </p:cTn>
                              </p:par>
                            </p:childTnLst>
                          </p:cTn>
                        </p:par>
                        <p:par>
                          <p:cTn id="8" fill="hold">
                            <p:stCondLst>
                              <p:cond delay="3500"/>
                            </p:stCondLst>
                            <p:childTnLst>
                              <p:par>
                                <p:cTn id="9" presetID="22" presetClass="entr" presetSubtype="1" fill="hold" grpId="0" nodeType="afterEffect">
                                  <p:stCondLst>
                                    <p:cond delay="0"/>
                                  </p:stCondLst>
                                  <p:childTnLst>
                                    <p:set>
                                      <p:cBhvr>
                                        <p:cTn id="10" dur="1" fill="hold">
                                          <p:stCondLst>
                                            <p:cond delay="0"/>
                                          </p:stCondLst>
                                        </p:cTn>
                                        <p:tgtEl>
                                          <p:spTgt spid="47115"/>
                                        </p:tgtEl>
                                        <p:attrNameLst>
                                          <p:attrName>style.visibility</p:attrName>
                                        </p:attrNameLst>
                                      </p:cBhvr>
                                      <p:to>
                                        <p:strVal val="visible"/>
                                      </p:to>
                                    </p:set>
                                    <p:animEffect transition="in" filter="wipe(up)">
                                      <p:cBhvr>
                                        <p:cTn id="11" dur="2000"/>
                                        <p:tgtEl>
                                          <p:spTgt spid="47115"/>
                                        </p:tgtEl>
                                      </p:cBhvr>
                                    </p:animEffect>
                                  </p:childTnLst>
                                </p:cTn>
                              </p:par>
                            </p:childTnLst>
                          </p:cTn>
                        </p:par>
                        <p:par>
                          <p:cTn id="12" fill="hold">
                            <p:stCondLst>
                              <p:cond delay="5500"/>
                            </p:stCondLst>
                            <p:childTnLst>
                              <p:par>
                                <p:cTn id="13" presetID="22" presetClass="entr" presetSubtype="1" fill="hold" grpId="0" nodeType="afterEffect">
                                  <p:stCondLst>
                                    <p:cond delay="0"/>
                                  </p:stCondLst>
                                  <p:childTnLst>
                                    <p:set>
                                      <p:cBhvr>
                                        <p:cTn id="14" dur="1" fill="hold">
                                          <p:stCondLst>
                                            <p:cond delay="0"/>
                                          </p:stCondLst>
                                        </p:cTn>
                                        <p:tgtEl>
                                          <p:spTgt spid="47114"/>
                                        </p:tgtEl>
                                        <p:attrNameLst>
                                          <p:attrName>style.visibility</p:attrName>
                                        </p:attrNameLst>
                                      </p:cBhvr>
                                      <p:to>
                                        <p:strVal val="visible"/>
                                      </p:to>
                                    </p:set>
                                    <p:animEffect transition="in" filter="wipe(up)">
                                      <p:cBhvr>
                                        <p:cTn id="15" dur="2000"/>
                                        <p:tgtEl>
                                          <p:spTgt spid="47114"/>
                                        </p:tgtEl>
                                      </p:cBhvr>
                                    </p:animEffect>
                                  </p:childTnLst>
                                </p:cTn>
                              </p:par>
                            </p:childTnLst>
                          </p:cTn>
                        </p:par>
                        <p:par>
                          <p:cTn id="16" fill="hold">
                            <p:stCondLst>
                              <p:cond delay="7500"/>
                            </p:stCondLst>
                            <p:childTnLst>
                              <p:par>
                                <p:cTn id="17" presetID="22" presetClass="entr" presetSubtype="1" fill="hold" grpId="0" nodeType="afterEffect">
                                  <p:stCondLst>
                                    <p:cond delay="1500"/>
                                  </p:stCondLst>
                                  <p:childTnLst>
                                    <p:set>
                                      <p:cBhvr>
                                        <p:cTn id="18" dur="1" fill="hold">
                                          <p:stCondLst>
                                            <p:cond delay="0"/>
                                          </p:stCondLst>
                                        </p:cTn>
                                        <p:tgtEl>
                                          <p:spTgt spid="12"/>
                                        </p:tgtEl>
                                        <p:attrNameLst>
                                          <p:attrName>style.visibility</p:attrName>
                                        </p:attrNameLst>
                                      </p:cBhvr>
                                      <p:to>
                                        <p:strVal val="visible"/>
                                      </p:to>
                                    </p:set>
                                    <p:animEffect transition="in" filter="wipe(up)">
                                      <p:cBhvr>
                                        <p:cTn id="19" dur="2000"/>
                                        <p:tgtEl>
                                          <p:spTgt spid="12"/>
                                        </p:tgtEl>
                                      </p:cBhvr>
                                    </p:animEffect>
                                  </p:childTnLst>
                                </p:cTn>
                              </p:par>
                            </p:childTnLst>
                          </p:cTn>
                        </p:par>
                        <p:par>
                          <p:cTn id="20" fill="hold">
                            <p:stCondLst>
                              <p:cond delay="11000"/>
                            </p:stCondLst>
                            <p:childTnLst>
                              <p:par>
                                <p:cTn id="21" presetID="22" presetClass="entr" presetSubtype="1" fill="hold" grpId="0" nodeType="afterEffect">
                                  <p:stCondLst>
                                    <p:cond delay="0"/>
                                  </p:stCondLst>
                                  <p:childTnLst>
                                    <p:set>
                                      <p:cBhvr>
                                        <p:cTn id="22" dur="1" fill="hold">
                                          <p:stCondLst>
                                            <p:cond delay="0"/>
                                          </p:stCondLst>
                                        </p:cTn>
                                        <p:tgtEl>
                                          <p:spTgt spid="47108"/>
                                        </p:tgtEl>
                                        <p:attrNameLst>
                                          <p:attrName>style.visibility</p:attrName>
                                        </p:attrNameLst>
                                      </p:cBhvr>
                                      <p:to>
                                        <p:strVal val="visible"/>
                                      </p:to>
                                    </p:set>
                                    <p:animEffect transition="in" filter="wipe(up)">
                                      <p:cBhvr>
                                        <p:cTn id="23" dur="2000"/>
                                        <p:tgtEl>
                                          <p:spTgt spid="47108"/>
                                        </p:tgtEl>
                                      </p:cBhvr>
                                    </p:animEffect>
                                  </p:childTnLst>
                                </p:cTn>
                              </p:par>
                            </p:childTnLst>
                          </p:cTn>
                        </p:par>
                        <p:par>
                          <p:cTn id="24" fill="hold">
                            <p:stCondLst>
                              <p:cond delay="13000"/>
                            </p:stCondLst>
                            <p:childTnLst>
                              <p:par>
                                <p:cTn id="25" presetID="22" presetClass="entr" presetSubtype="1" fill="hold" grpId="0" nodeType="afterEffect">
                                  <p:stCondLst>
                                    <p:cond delay="1500"/>
                                  </p:stCondLst>
                                  <p:childTnLst>
                                    <p:set>
                                      <p:cBhvr>
                                        <p:cTn id="26" dur="1" fill="hold">
                                          <p:stCondLst>
                                            <p:cond delay="0"/>
                                          </p:stCondLst>
                                        </p:cTn>
                                        <p:tgtEl>
                                          <p:spTgt spid="47113"/>
                                        </p:tgtEl>
                                        <p:attrNameLst>
                                          <p:attrName>style.visibility</p:attrName>
                                        </p:attrNameLst>
                                      </p:cBhvr>
                                      <p:to>
                                        <p:strVal val="visible"/>
                                      </p:to>
                                    </p:set>
                                    <p:animEffect transition="in" filter="wipe(up)">
                                      <p:cBhvr>
                                        <p:cTn id="27" dur="2000"/>
                                        <p:tgtEl>
                                          <p:spTgt spid="47113"/>
                                        </p:tgtEl>
                                      </p:cBhvr>
                                    </p:animEffect>
                                  </p:childTnLst>
                                </p:cTn>
                              </p:par>
                            </p:childTnLst>
                          </p:cTn>
                        </p:par>
                        <p:par>
                          <p:cTn id="28" fill="hold">
                            <p:stCondLst>
                              <p:cond delay="16500"/>
                            </p:stCondLst>
                            <p:childTnLst>
                              <p:par>
                                <p:cTn id="29" presetID="22" presetClass="entr" presetSubtype="1" fill="hold" grpId="0" nodeType="afterEffect">
                                  <p:stCondLst>
                                    <p:cond delay="150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2000"/>
                                        <p:tgtEl>
                                          <p:spTgt spid="13"/>
                                        </p:tgtEl>
                                      </p:cBhvr>
                                    </p:animEffect>
                                  </p:childTnLst>
                                </p:cTn>
                              </p:par>
                            </p:childTnLst>
                          </p:cTn>
                        </p:par>
                        <p:par>
                          <p:cTn id="32" fill="hold">
                            <p:stCondLst>
                              <p:cond delay="20000"/>
                            </p:stCondLst>
                            <p:childTnLst>
                              <p:par>
                                <p:cTn id="33" presetID="22" presetClass="entr" presetSubtype="1" fill="hold" grpId="0" nodeType="afterEffect">
                                  <p:stCondLst>
                                    <p:cond delay="1500"/>
                                  </p:stCondLst>
                                  <p:childTnLst>
                                    <p:set>
                                      <p:cBhvr>
                                        <p:cTn id="34" dur="1" fill="hold">
                                          <p:stCondLst>
                                            <p:cond delay="0"/>
                                          </p:stCondLst>
                                        </p:cTn>
                                        <p:tgtEl>
                                          <p:spTgt spid="14"/>
                                        </p:tgtEl>
                                        <p:attrNameLst>
                                          <p:attrName>style.visibility</p:attrName>
                                        </p:attrNameLst>
                                      </p:cBhvr>
                                      <p:to>
                                        <p:strVal val="visible"/>
                                      </p:to>
                                    </p:set>
                                    <p:animEffect transition="in" filter="wipe(up)">
                                      <p:cBhvr>
                                        <p:cTn id="35" dur="2000"/>
                                        <p:tgtEl>
                                          <p:spTgt spid="14"/>
                                        </p:tgtEl>
                                      </p:cBhvr>
                                    </p:animEffect>
                                  </p:childTnLst>
                                </p:cTn>
                              </p:par>
                            </p:childTnLst>
                          </p:cTn>
                        </p:par>
                        <p:par>
                          <p:cTn id="36" fill="hold">
                            <p:stCondLst>
                              <p:cond delay="23500"/>
                            </p:stCondLst>
                            <p:childTnLst>
                              <p:par>
                                <p:cTn id="37" presetID="22" presetClass="entr" presetSubtype="1" fill="hold" grpId="0" nodeType="afterEffect">
                                  <p:stCondLst>
                                    <p:cond delay="1500"/>
                                  </p:stCondLst>
                                  <p:childTnLst>
                                    <p:set>
                                      <p:cBhvr>
                                        <p:cTn id="38" dur="1" fill="hold">
                                          <p:stCondLst>
                                            <p:cond delay="0"/>
                                          </p:stCondLst>
                                        </p:cTn>
                                        <p:tgtEl>
                                          <p:spTgt spid="47109"/>
                                        </p:tgtEl>
                                        <p:attrNameLst>
                                          <p:attrName>style.visibility</p:attrName>
                                        </p:attrNameLst>
                                      </p:cBhvr>
                                      <p:to>
                                        <p:strVal val="visible"/>
                                      </p:to>
                                    </p:set>
                                    <p:animEffect transition="in" filter="wipe(up)">
                                      <p:cBhvr>
                                        <p:cTn id="39" dur="2000"/>
                                        <p:tgtEl>
                                          <p:spTgt spid="47109"/>
                                        </p:tgtEl>
                                      </p:cBhvr>
                                    </p:animEffect>
                                  </p:childTnLst>
                                </p:cTn>
                              </p:par>
                            </p:childTnLst>
                          </p:cTn>
                        </p:par>
                        <p:par>
                          <p:cTn id="40" fill="hold">
                            <p:stCondLst>
                              <p:cond delay="27000"/>
                            </p:stCondLst>
                            <p:childTnLst>
                              <p:par>
                                <p:cTn id="41" presetID="22" presetClass="entr" presetSubtype="1" fill="hold" grpId="0" nodeType="afterEffect">
                                  <p:stCondLst>
                                    <p:cond delay="0"/>
                                  </p:stCondLst>
                                  <p:childTnLst>
                                    <p:set>
                                      <p:cBhvr>
                                        <p:cTn id="42" dur="1" fill="hold">
                                          <p:stCondLst>
                                            <p:cond delay="0"/>
                                          </p:stCondLst>
                                        </p:cTn>
                                        <p:tgtEl>
                                          <p:spTgt spid="47116"/>
                                        </p:tgtEl>
                                        <p:attrNameLst>
                                          <p:attrName>style.visibility</p:attrName>
                                        </p:attrNameLst>
                                      </p:cBhvr>
                                      <p:to>
                                        <p:strVal val="visible"/>
                                      </p:to>
                                    </p:set>
                                    <p:animEffect transition="in" filter="wipe(up)">
                                      <p:cBhvr>
                                        <p:cTn id="43" dur="2000"/>
                                        <p:tgtEl>
                                          <p:spTgt spid="47116"/>
                                        </p:tgtEl>
                                      </p:cBhvr>
                                    </p:animEffect>
                                  </p:childTnLst>
                                </p:cTn>
                              </p:par>
                            </p:childTnLst>
                          </p:cTn>
                        </p:par>
                        <p:par>
                          <p:cTn id="44" fill="hold">
                            <p:stCondLst>
                              <p:cond delay="29000"/>
                            </p:stCondLst>
                            <p:childTnLst>
                              <p:par>
                                <p:cTn id="45" presetID="22" presetClass="entr" presetSubtype="1" fill="hold" grpId="0" nodeType="afterEffect">
                                  <p:stCondLst>
                                    <p:cond delay="1500"/>
                                  </p:stCondLst>
                                  <p:childTnLst>
                                    <p:set>
                                      <p:cBhvr>
                                        <p:cTn id="46" dur="1" fill="hold">
                                          <p:stCondLst>
                                            <p:cond delay="0"/>
                                          </p:stCondLst>
                                        </p:cTn>
                                        <p:tgtEl>
                                          <p:spTgt spid="47112"/>
                                        </p:tgtEl>
                                        <p:attrNameLst>
                                          <p:attrName>style.visibility</p:attrName>
                                        </p:attrNameLst>
                                      </p:cBhvr>
                                      <p:to>
                                        <p:strVal val="visible"/>
                                      </p:to>
                                    </p:set>
                                    <p:animEffect transition="in" filter="wipe(up)">
                                      <p:cBhvr>
                                        <p:cTn id="47" dur="2000"/>
                                        <p:tgtEl>
                                          <p:spTgt spid="47112"/>
                                        </p:tgtEl>
                                      </p:cBhvr>
                                    </p:animEffect>
                                  </p:childTnLst>
                                </p:cTn>
                              </p:par>
                            </p:childTnLst>
                          </p:cTn>
                        </p:par>
                        <p:par>
                          <p:cTn id="48" fill="hold">
                            <p:stCondLst>
                              <p:cond delay="32500"/>
                            </p:stCondLst>
                            <p:childTnLst>
                              <p:par>
                                <p:cTn id="49" presetID="22" presetClass="entr" presetSubtype="8" fill="hold" grpId="0" nodeType="afterEffect">
                                  <p:stCondLst>
                                    <p:cond delay="1500"/>
                                  </p:stCondLst>
                                  <p:childTnLst>
                                    <p:set>
                                      <p:cBhvr>
                                        <p:cTn id="50" dur="1" fill="hold">
                                          <p:stCondLst>
                                            <p:cond delay="0"/>
                                          </p:stCondLst>
                                        </p:cTn>
                                        <p:tgtEl>
                                          <p:spTgt spid="47110"/>
                                        </p:tgtEl>
                                        <p:attrNameLst>
                                          <p:attrName>style.visibility</p:attrName>
                                        </p:attrNameLst>
                                      </p:cBhvr>
                                      <p:to>
                                        <p:strVal val="visible"/>
                                      </p:to>
                                    </p:set>
                                    <p:animEffect transition="in" filter="wipe(left)">
                                      <p:cBhvr>
                                        <p:cTn id="51" dur="3000"/>
                                        <p:tgtEl>
                                          <p:spTgt spid="47110"/>
                                        </p:tgtEl>
                                      </p:cBhvr>
                                    </p:animEffect>
                                  </p:childTnLst>
                                </p:cTn>
                              </p:par>
                            </p:childTnLst>
                          </p:cTn>
                        </p:par>
                        <p:par>
                          <p:cTn id="52" fill="hold">
                            <p:stCondLst>
                              <p:cond delay="37000"/>
                            </p:stCondLst>
                            <p:childTnLst>
                              <p:par>
                                <p:cTn id="53" presetID="22" presetClass="entr" presetSubtype="1" fill="hold" grpId="0" nodeType="after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ipe(up)">
                                      <p:cBhvr>
                                        <p:cTn id="5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animBg="1"/>
      <p:bldP spid="47111" grpId="0" animBg="1"/>
      <p:bldP spid="47112" grpId="0" animBg="1"/>
      <p:bldP spid="47114" grpId="0" animBg="1"/>
      <p:bldP spid="47115" grpId="0" animBg="1"/>
      <p:bldP spid="47116" grpId="0" animBg="1"/>
      <p:bldP spid="12" grpId="0" animBg="1"/>
      <p:bldP spid="13" grpId="0" animBg="1"/>
      <p:bldP spid="47109" grpId="0" animBg="1"/>
      <p:bldP spid="14" grpId="0" animBg="1"/>
      <p:bldP spid="2" grpId="0"/>
      <p:bldP spid="47113" grpId="0" animBg="1"/>
      <p:bldP spid="4710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162925" cy="1077218"/>
          </a:xfrm>
        </p:spPr>
        <p:txBody>
          <a:bodyPr/>
          <a:lstStyle/>
          <a:p>
            <a:r>
              <a:rPr lang="en-CA" sz="3200" b="1" dirty="0" smtClean="0"/>
              <a:t>Remember other related CANADEM Procedures/Policies…</a:t>
            </a:r>
            <a:endParaRPr lang="en-CA" sz="3600"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2766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0" y="2281535"/>
            <a:ext cx="1803699" cy="461665"/>
          </a:xfrm>
          <a:prstGeom prst="rect">
            <a:avLst/>
          </a:prstGeom>
          <a:noFill/>
        </p:spPr>
        <p:txBody>
          <a:bodyPr wrap="none" rtlCol="0">
            <a:spAutoFit/>
          </a:bodyPr>
          <a:lstStyle/>
          <a:p>
            <a:r>
              <a:rPr lang="en-CA" b="1" dirty="0" smtClean="0">
                <a:solidFill>
                  <a:schemeClr val="tx2"/>
                </a:solidFill>
              </a:rPr>
              <a:t>…such as</a:t>
            </a:r>
            <a:endParaRPr lang="en-CA" b="1" dirty="0">
              <a:solidFill>
                <a:schemeClr val="tx2"/>
              </a:solidFill>
            </a:endParaRPr>
          </a:p>
        </p:txBody>
      </p:sp>
      <p:sp>
        <p:nvSpPr>
          <p:cNvPr id="6" name="Striped Right Arrow 5"/>
          <p:cNvSpPr/>
          <p:nvPr/>
        </p:nvSpPr>
        <p:spPr bwMode="auto">
          <a:xfrm rot="1857734">
            <a:off x="2580156" y="2860547"/>
            <a:ext cx="1447800" cy="457200"/>
          </a:xfrm>
          <a:prstGeom prst="striped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ndParaRPr>
          </a:p>
        </p:txBody>
      </p:sp>
      <p:sp>
        <p:nvSpPr>
          <p:cNvPr id="9" name="Striped Right Arrow 8"/>
          <p:cNvSpPr/>
          <p:nvPr/>
        </p:nvSpPr>
        <p:spPr bwMode="auto">
          <a:xfrm rot="6289247">
            <a:off x="1559214" y="3275190"/>
            <a:ext cx="1442918" cy="457200"/>
          </a:xfrm>
          <a:prstGeom prst="striped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344974"/>
            <a:ext cx="3073400"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400" y="4267200"/>
            <a:ext cx="31496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triped Right Arrow 10"/>
          <p:cNvSpPr/>
          <p:nvPr/>
        </p:nvSpPr>
        <p:spPr bwMode="auto">
          <a:xfrm rot="21218226">
            <a:off x="2773052" y="2038082"/>
            <a:ext cx="3995720" cy="457200"/>
          </a:xfrm>
          <a:prstGeom prst="striped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360270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000"/>
                                        <p:tgtEl>
                                          <p:spTgt spid="6"/>
                                        </p:tgtEl>
                                      </p:cBhvr>
                                    </p:animEffect>
                                  </p:childTnLst>
                                </p:cTn>
                              </p:par>
                              <p:par>
                                <p:cTn id="12" presetID="22" presetClass="entr" presetSubtype="8" fill="hold" nodeType="with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wipe(left)">
                                      <p:cBhvr>
                                        <p:cTn id="14" dur="2000"/>
                                        <p:tgtEl>
                                          <p:spTgt spid="1027"/>
                                        </p:tgtEl>
                                      </p:cBhvr>
                                    </p:animEffect>
                                  </p:childTnLst>
                                </p:cTn>
                              </p:par>
                            </p:childTnLst>
                          </p:cTn>
                        </p:par>
                        <p:par>
                          <p:cTn id="15" fill="hold">
                            <p:stCondLst>
                              <p:cond delay="3500"/>
                            </p:stCondLst>
                            <p:childTnLst>
                              <p:par>
                                <p:cTn id="16" presetID="22" presetClass="entr" presetSubtype="8" fill="hold" grpId="0" nodeType="afterEffect">
                                  <p:stCondLst>
                                    <p:cond delay="50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1000"/>
                                        <p:tgtEl>
                                          <p:spTgt spid="9"/>
                                        </p:tgtEl>
                                      </p:cBhvr>
                                    </p:animEffect>
                                  </p:childTnLst>
                                </p:cTn>
                              </p:par>
                            </p:childTnLst>
                          </p:cTn>
                        </p:par>
                        <p:par>
                          <p:cTn id="19" fill="hold">
                            <p:stCondLst>
                              <p:cond delay="5000"/>
                            </p:stCondLst>
                            <p:childTnLst>
                              <p:par>
                                <p:cTn id="20" presetID="22" presetClass="entr" presetSubtype="1" fill="hold" nodeType="after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wipe(up)">
                                      <p:cBhvr>
                                        <p:cTn id="22" dur="1000"/>
                                        <p:tgtEl>
                                          <p:spTgt spid="1026"/>
                                        </p:tgtEl>
                                      </p:cBhvr>
                                    </p:animEffect>
                                  </p:childTnLst>
                                </p:cTn>
                              </p:par>
                            </p:childTnLst>
                          </p:cTn>
                        </p:par>
                        <p:par>
                          <p:cTn id="23" fill="hold">
                            <p:stCondLst>
                              <p:cond delay="6000"/>
                            </p:stCondLst>
                            <p:childTnLst>
                              <p:par>
                                <p:cTn id="24" presetID="22" presetClass="entr" presetSubtype="8" fill="hold" grpId="0" nodeType="afterEffect">
                                  <p:stCondLst>
                                    <p:cond delay="50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1000"/>
                                        <p:tgtEl>
                                          <p:spTgt spid="11"/>
                                        </p:tgtEl>
                                      </p:cBhvr>
                                    </p:animEffect>
                                  </p:childTnLst>
                                </p:cTn>
                              </p:par>
                            </p:childTnLst>
                          </p:cTn>
                        </p:par>
                        <p:par>
                          <p:cTn id="27" fill="hold">
                            <p:stCondLst>
                              <p:cond delay="7500"/>
                            </p:stCondLst>
                            <p:childTnLst>
                              <p:par>
                                <p:cTn id="28" presetID="22" presetClass="entr" presetSubtype="8" fill="hold" nodeType="afterEffect">
                                  <p:stCondLst>
                                    <p:cond delay="0"/>
                                  </p:stCondLst>
                                  <p:childTnLst>
                                    <p:set>
                                      <p:cBhvr>
                                        <p:cTn id="29" dur="1" fill="hold">
                                          <p:stCondLst>
                                            <p:cond delay="0"/>
                                          </p:stCondLst>
                                        </p:cTn>
                                        <p:tgtEl>
                                          <p:spTgt spid="1028"/>
                                        </p:tgtEl>
                                        <p:attrNameLst>
                                          <p:attrName>style.visibility</p:attrName>
                                        </p:attrNameLst>
                                      </p:cBhvr>
                                      <p:to>
                                        <p:strVal val="visible"/>
                                      </p:to>
                                    </p:set>
                                    <p:animEffect transition="in" filter="wipe(left)">
                                      <p:cBhvr>
                                        <p:cTn id="30"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9" grpId="0" animBg="1"/>
      <p:bldP spid="11" grpId="0" animBg="1"/>
    </p:bld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Default Design">
  <a:themeElements>
    <a:clrScheme name="9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9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42092</TotalTime>
  <Words>2722</Words>
  <Application>Microsoft Office PowerPoint</Application>
  <PresentationFormat>On-screen Show (4:3)</PresentationFormat>
  <Paragraphs>371</Paragraphs>
  <Slides>21</Slides>
  <Notes>20</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Bold Stripes</vt:lpstr>
      <vt:lpstr>9_Default Design</vt:lpstr>
      <vt:lpstr>Executive</vt:lpstr>
      <vt:lpstr>PowerPoint Presentation</vt:lpstr>
      <vt:lpstr>CANADEM’s 3 Key Risk Sectors</vt:lpstr>
      <vt:lpstr>Three Risk Analysis Factors</vt:lpstr>
      <vt:lpstr>Risk Assessment Process</vt:lpstr>
      <vt:lpstr>Integrated Risk Management (IRM) Informal Discussion Points</vt:lpstr>
      <vt:lpstr>Some Risk Mitigation  Measures or Approaches</vt:lpstr>
      <vt:lpstr>CANADEM a Resilient Organization (based on staff capacity, not doctrine)</vt:lpstr>
      <vt:lpstr>Reason (HEAD) versus Feeling (GUT)  Some Psychological Risk Identification Mistakes Read Risk: The Science and Politics of Fear by Dan Gardner</vt:lpstr>
      <vt:lpstr>Remember other related CANADEM Procedures/Policies…</vt:lpstr>
      <vt:lpstr>CANADEM Risk Management  Roles &amp; Responsibilities</vt:lpstr>
      <vt:lpstr>Risk Assessment Matrix</vt:lpstr>
      <vt:lpstr>Liability &amp; Limiting Liability</vt:lpstr>
      <vt:lpstr>‘Org Chart’ of Liability for CANADEM Deployed Personnel (the CANPOL-Haiti I example)</vt:lpstr>
      <vt:lpstr>PowerPoint Presentation</vt:lpstr>
      <vt:lpstr>Legal Liability  …can CANADEM be sued?</vt:lpstr>
      <vt:lpstr>Balancing risk management documentation against achieving other pressing tasks/goals</vt:lpstr>
      <vt:lpstr>Risk-Communication</vt:lpstr>
      <vt:lpstr>Emergency! Crisis! Death?!  A Risk Event &amp; CANADEM Response</vt:lpstr>
      <vt:lpstr>CANADEM  Critical Incident Fan-Out</vt:lpstr>
      <vt:lpstr>Note to non-CANADEM</vt:lpstr>
      <vt:lpstr>END</vt:lpstr>
    </vt:vector>
  </TitlesOfParts>
  <Company>CANADEM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CANADEM  Risk Management</dc:title>
  <dc:creator>Paul LaRose-Edwards</dc:creator>
  <cp:lastModifiedBy>Paul LaRose-Edwards</cp:lastModifiedBy>
  <cp:revision>91</cp:revision>
  <cp:lastPrinted>2015-05-26T13:38:24Z</cp:lastPrinted>
  <dcterms:created xsi:type="dcterms:W3CDTF">2004-04-26T13:29:55Z</dcterms:created>
  <dcterms:modified xsi:type="dcterms:W3CDTF">2015-08-20T18:32:24Z</dcterms:modified>
</cp:coreProperties>
</file>